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7" r:id="rId2"/>
    <p:sldId id="258" r:id="rId3"/>
    <p:sldId id="259" r:id="rId4"/>
    <p:sldId id="260" r:id="rId5"/>
    <p:sldId id="256"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4" r:id="rId27"/>
    <p:sldId id="281" r:id="rId28"/>
    <p:sldId id="282" r:id="rId29"/>
    <p:sldId id="283" r:id="rId3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52"/>
    <p:restoredTop sz="94720"/>
  </p:normalViewPr>
  <p:slideViewPr>
    <p:cSldViewPr snapToGrid="0">
      <p:cViewPr>
        <p:scale>
          <a:sx n="357" d="100"/>
          <a:sy n="357" d="100"/>
        </p:scale>
        <p:origin x="872" y="-3888"/>
      </p:cViewPr>
      <p:guideLst>
        <p:guide orient="horz" pos="3120"/>
        <p:guide pos="216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85E5D-BB34-7E4F-9C5F-706D202423AE}" type="datetimeFigureOut">
              <a:rPr lang="en-GB" smtClean="0"/>
              <a:t>05/01/2025</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8CAA9-DE21-2546-B060-CCB5546FF9CA}" type="slidenum">
              <a:rPr lang="en-GB" smtClean="0"/>
              <a:t>‹#›</a:t>
            </a:fld>
            <a:endParaRPr lang="en-GB"/>
          </a:p>
        </p:txBody>
      </p:sp>
    </p:spTree>
    <p:extLst>
      <p:ext uri="{BB962C8B-B14F-4D97-AF65-F5344CB8AC3E}">
        <p14:creationId xmlns:p14="http://schemas.microsoft.com/office/powerpoint/2010/main" val="1499395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79E36-068B-F73F-8B3F-D367130D5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1A2AE-E845-B0FA-5E9B-2CA6E6BED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13D09-682A-B7C1-BD03-0CF87DFFB88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0CF291-9ADA-1252-442E-8FAD40BD4219}"/>
              </a:ext>
            </a:extLst>
          </p:cNvPr>
          <p:cNvSpPr>
            <a:spLocks noGrp="1"/>
          </p:cNvSpPr>
          <p:nvPr>
            <p:ph type="sldNum" sz="quarter" idx="5"/>
          </p:nvPr>
        </p:nvSpPr>
        <p:spPr/>
        <p:txBody>
          <a:bodyPr/>
          <a:lstStyle/>
          <a:p>
            <a:fld id="{8968CAA9-DE21-2546-B060-CCB5546FF9CA}" type="slidenum">
              <a:rPr lang="en-GB" smtClean="0"/>
              <a:t>1</a:t>
            </a:fld>
            <a:endParaRPr lang="en-GB"/>
          </a:p>
        </p:txBody>
      </p:sp>
    </p:spTree>
    <p:extLst>
      <p:ext uri="{BB962C8B-B14F-4D97-AF65-F5344CB8AC3E}">
        <p14:creationId xmlns:p14="http://schemas.microsoft.com/office/powerpoint/2010/main" val="3871950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0B16-3D26-EB35-6863-918FA8488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963E6-4983-D06D-FF14-AA102D01F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E9F66-2E2D-8479-C0E6-E16FDC7C2BA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A8A6CE-0794-0C98-D72A-2F4BF873B7B5}"/>
              </a:ext>
            </a:extLst>
          </p:cNvPr>
          <p:cNvSpPr>
            <a:spLocks noGrp="1"/>
          </p:cNvSpPr>
          <p:nvPr>
            <p:ph type="sldNum" sz="quarter" idx="5"/>
          </p:nvPr>
        </p:nvSpPr>
        <p:spPr/>
        <p:txBody>
          <a:bodyPr/>
          <a:lstStyle/>
          <a:p>
            <a:fld id="{8968CAA9-DE21-2546-B060-CCB5546FF9CA}" type="slidenum">
              <a:rPr lang="en-GB" smtClean="0"/>
              <a:t>10</a:t>
            </a:fld>
            <a:endParaRPr lang="en-GB"/>
          </a:p>
        </p:txBody>
      </p:sp>
    </p:spTree>
    <p:extLst>
      <p:ext uri="{BB962C8B-B14F-4D97-AF65-F5344CB8AC3E}">
        <p14:creationId xmlns:p14="http://schemas.microsoft.com/office/powerpoint/2010/main" val="169196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45DF-17C3-879B-6228-5D69B2EFB0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CB890-86F3-FF82-06B7-3E420996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F3483-1B53-C190-32E9-85CC5CC3B6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8593C0D-5E39-1B70-E16B-6139AC2F9229}"/>
              </a:ext>
            </a:extLst>
          </p:cNvPr>
          <p:cNvSpPr>
            <a:spLocks noGrp="1"/>
          </p:cNvSpPr>
          <p:nvPr>
            <p:ph type="sldNum" sz="quarter" idx="5"/>
          </p:nvPr>
        </p:nvSpPr>
        <p:spPr/>
        <p:txBody>
          <a:bodyPr/>
          <a:lstStyle/>
          <a:p>
            <a:fld id="{8968CAA9-DE21-2546-B060-CCB5546FF9CA}" type="slidenum">
              <a:rPr lang="en-GB" smtClean="0"/>
              <a:t>11</a:t>
            </a:fld>
            <a:endParaRPr lang="en-GB"/>
          </a:p>
        </p:txBody>
      </p:sp>
    </p:spTree>
    <p:extLst>
      <p:ext uri="{BB962C8B-B14F-4D97-AF65-F5344CB8AC3E}">
        <p14:creationId xmlns:p14="http://schemas.microsoft.com/office/powerpoint/2010/main" val="321861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04540-C5BB-E7CF-1DCA-674E26AF7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4A9FC-8891-8662-33E9-F9F5FD887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87A1E0-7C03-B485-7C4A-EA0834EED0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0B32D4-F565-6FB8-47DE-44C68B226869}"/>
              </a:ext>
            </a:extLst>
          </p:cNvPr>
          <p:cNvSpPr>
            <a:spLocks noGrp="1"/>
          </p:cNvSpPr>
          <p:nvPr>
            <p:ph type="sldNum" sz="quarter" idx="5"/>
          </p:nvPr>
        </p:nvSpPr>
        <p:spPr/>
        <p:txBody>
          <a:bodyPr/>
          <a:lstStyle/>
          <a:p>
            <a:fld id="{8968CAA9-DE21-2546-B060-CCB5546FF9CA}" type="slidenum">
              <a:rPr lang="en-GB" smtClean="0"/>
              <a:t>12</a:t>
            </a:fld>
            <a:endParaRPr lang="en-GB"/>
          </a:p>
        </p:txBody>
      </p:sp>
    </p:spTree>
    <p:extLst>
      <p:ext uri="{BB962C8B-B14F-4D97-AF65-F5344CB8AC3E}">
        <p14:creationId xmlns:p14="http://schemas.microsoft.com/office/powerpoint/2010/main" val="3428714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355B-7BBA-94DA-04B0-CFDAEEE32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01E1D-528A-6733-9AE8-256D538D9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5478B-01E8-6A0A-C182-67C5A46756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298F7A5-4170-F38E-CEC3-772750F4B90F}"/>
              </a:ext>
            </a:extLst>
          </p:cNvPr>
          <p:cNvSpPr>
            <a:spLocks noGrp="1"/>
          </p:cNvSpPr>
          <p:nvPr>
            <p:ph type="sldNum" sz="quarter" idx="5"/>
          </p:nvPr>
        </p:nvSpPr>
        <p:spPr/>
        <p:txBody>
          <a:bodyPr/>
          <a:lstStyle/>
          <a:p>
            <a:fld id="{8968CAA9-DE21-2546-B060-CCB5546FF9CA}" type="slidenum">
              <a:rPr lang="en-GB" smtClean="0"/>
              <a:t>13</a:t>
            </a:fld>
            <a:endParaRPr lang="en-GB"/>
          </a:p>
        </p:txBody>
      </p:sp>
    </p:spTree>
    <p:extLst>
      <p:ext uri="{BB962C8B-B14F-4D97-AF65-F5344CB8AC3E}">
        <p14:creationId xmlns:p14="http://schemas.microsoft.com/office/powerpoint/2010/main" val="92048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180B-2EC0-1E24-88FF-2823D1FC7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43EA7-3D47-2EE2-551F-77D9D35F4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D9F7C-C893-BB1B-9EC9-2B8483B98D8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BA7326-8D3A-9FA4-899F-8F342F59F983}"/>
              </a:ext>
            </a:extLst>
          </p:cNvPr>
          <p:cNvSpPr>
            <a:spLocks noGrp="1"/>
          </p:cNvSpPr>
          <p:nvPr>
            <p:ph type="sldNum" sz="quarter" idx="5"/>
          </p:nvPr>
        </p:nvSpPr>
        <p:spPr/>
        <p:txBody>
          <a:bodyPr/>
          <a:lstStyle/>
          <a:p>
            <a:fld id="{8968CAA9-DE21-2546-B060-CCB5546FF9CA}" type="slidenum">
              <a:rPr lang="en-GB" smtClean="0"/>
              <a:t>14</a:t>
            </a:fld>
            <a:endParaRPr lang="en-GB"/>
          </a:p>
        </p:txBody>
      </p:sp>
    </p:spTree>
    <p:extLst>
      <p:ext uri="{BB962C8B-B14F-4D97-AF65-F5344CB8AC3E}">
        <p14:creationId xmlns:p14="http://schemas.microsoft.com/office/powerpoint/2010/main" val="3375041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7819E-743B-19D2-75E1-CCB32D2D6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1D8F3-0C40-55E6-4276-998ED5AA0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D3F9E-3BD3-842B-BE69-93EBDBF05EF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4E2D3B7-7AAE-737A-20DF-2EF0A0F9303F}"/>
              </a:ext>
            </a:extLst>
          </p:cNvPr>
          <p:cNvSpPr>
            <a:spLocks noGrp="1"/>
          </p:cNvSpPr>
          <p:nvPr>
            <p:ph type="sldNum" sz="quarter" idx="5"/>
          </p:nvPr>
        </p:nvSpPr>
        <p:spPr/>
        <p:txBody>
          <a:bodyPr/>
          <a:lstStyle/>
          <a:p>
            <a:fld id="{8968CAA9-DE21-2546-B060-CCB5546FF9CA}" type="slidenum">
              <a:rPr lang="en-GB" smtClean="0"/>
              <a:t>15</a:t>
            </a:fld>
            <a:endParaRPr lang="en-GB"/>
          </a:p>
        </p:txBody>
      </p:sp>
    </p:spTree>
    <p:extLst>
      <p:ext uri="{BB962C8B-B14F-4D97-AF65-F5344CB8AC3E}">
        <p14:creationId xmlns:p14="http://schemas.microsoft.com/office/powerpoint/2010/main" val="158538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AF954-2CAF-D96E-4C69-3823A9AF4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D41FA-68CB-BB03-66C2-023E26481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E6D18-F7B0-8FE3-3BA1-5DF7AC8D0D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831D03-608A-2470-63DF-FAF0F120169A}"/>
              </a:ext>
            </a:extLst>
          </p:cNvPr>
          <p:cNvSpPr>
            <a:spLocks noGrp="1"/>
          </p:cNvSpPr>
          <p:nvPr>
            <p:ph type="sldNum" sz="quarter" idx="5"/>
          </p:nvPr>
        </p:nvSpPr>
        <p:spPr/>
        <p:txBody>
          <a:bodyPr/>
          <a:lstStyle/>
          <a:p>
            <a:fld id="{8968CAA9-DE21-2546-B060-CCB5546FF9CA}" type="slidenum">
              <a:rPr lang="en-GB" smtClean="0"/>
              <a:t>16</a:t>
            </a:fld>
            <a:endParaRPr lang="en-GB"/>
          </a:p>
        </p:txBody>
      </p:sp>
    </p:spTree>
    <p:extLst>
      <p:ext uri="{BB962C8B-B14F-4D97-AF65-F5344CB8AC3E}">
        <p14:creationId xmlns:p14="http://schemas.microsoft.com/office/powerpoint/2010/main" val="344613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93C5D-1507-3C35-DEFF-13147832F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D781D-777D-885B-C712-C75EE6010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0900E-0086-069D-AD70-871BC69E7EE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E3A7309-D045-8745-46CE-F1CDACC0D3F6}"/>
              </a:ext>
            </a:extLst>
          </p:cNvPr>
          <p:cNvSpPr>
            <a:spLocks noGrp="1"/>
          </p:cNvSpPr>
          <p:nvPr>
            <p:ph type="sldNum" sz="quarter" idx="5"/>
          </p:nvPr>
        </p:nvSpPr>
        <p:spPr/>
        <p:txBody>
          <a:bodyPr/>
          <a:lstStyle/>
          <a:p>
            <a:fld id="{8968CAA9-DE21-2546-B060-CCB5546FF9CA}" type="slidenum">
              <a:rPr lang="en-GB" smtClean="0"/>
              <a:t>17</a:t>
            </a:fld>
            <a:endParaRPr lang="en-GB"/>
          </a:p>
        </p:txBody>
      </p:sp>
    </p:spTree>
    <p:extLst>
      <p:ext uri="{BB962C8B-B14F-4D97-AF65-F5344CB8AC3E}">
        <p14:creationId xmlns:p14="http://schemas.microsoft.com/office/powerpoint/2010/main" val="1130158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6213-C681-2C12-A2BC-BB29448A3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3212A-4DBD-DF70-51D5-74A7CAADB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2704F-61DE-A63A-4E09-F3472C7D59B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AC51FF-B2CB-2B18-C3A1-B091B7598ED9}"/>
              </a:ext>
            </a:extLst>
          </p:cNvPr>
          <p:cNvSpPr>
            <a:spLocks noGrp="1"/>
          </p:cNvSpPr>
          <p:nvPr>
            <p:ph type="sldNum" sz="quarter" idx="5"/>
          </p:nvPr>
        </p:nvSpPr>
        <p:spPr/>
        <p:txBody>
          <a:bodyPr/>
          <a:lstStyle/>
          <a:p>
            <a:fld id="{8968CAA9-DE21-2546-B060-CCB5546FF9CA}" type="slidenum">
              <a:rPr lang="en-GB" smtClean="0"/>
              <a:t>18</a:t>
            </a:fld>
            <a:endParaRPr lang="en-GB"/>
          </a:p>
        </p:txBody>
      </p:sp>
    </p:spTree>
    <p:extLst>
      <p:ext uri="{BB962C8B-B14F-4D97-AF65-F5344CB8AC3E}">
        <p14:creationId xmlns:p14="http://schemas.microsoft.com/office/powerpoint/2010/main" val="158566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19</a:t>
            </a:fld>
            <a:endParaRPr lang="en-GB"/>
          </a:p>
        </p:txBody>
      </p:sp>
    </p:spTree>
    <p:extLst>
      <p:ext uri="{BB962C8B-B14F-4D97-AF65-F5344CB8AC3E}">
        <p14:creationId xmlns:p14="http://schemas.microsoft.com/office/powerpoint/2010/main" val="2816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AA97-508D-74B4-4D82-E04476AB0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A19D-3309-44BA-26A3-0ECECDDE9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A9AAC-9C04-53D1-8071-B8A9FA6785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D308E9-786A-4710-EDC5-7C809A7B2981}"/>
              </a:ext>
            </a:extLst>
          </p:cNvPr>
          <p:cNvSpPr>
            <a:spLocks noGrp="1"/>
          </p:cNvSpPr>
          <p:nvPr>
            <p:ph type="sldNum" sz="quarter" idx="5"/>
          </p:nvPr>
        </p:nvSpPr>
        <p:spPr/>
        <p:txBody>
          <a:bodyPr/>
          <a:lstStyle/>
          <a:p>
            <a:fld id="{8968CAA9-DE21-2546-B060-CCB5546FF9CA}" type="slidenum">
              <a:rPr lang="en-GB" smtClean="0"/>
              <a:t>2</a:t>
            </a:fld>
            <a:endParaRPr lang="en-GB"/>
          </a:p>
        </p:txBody>
      </p:sp>
    </p:spTree>
    <p:extLst>
      <p:ext uri="{BB962C8B-B14F-4D97-AF65-F5344CB8AC3E}">
        <p14:creationId xmlns:p14="http://schemas.microsoft.com/office/powerpoint/2010/main" val="37709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20</a:t>
            </a:fld>
            <a:endParaRPr lang="en-GB"/>
          </a:p>
        </p:txBody>
      </p:sp>
    </p:spTree>
    <p:extLst>
      <p:ext uri="{BB962C8B-B14F-4D97-AF65-F5344CB8AC3E}">
        <p14:creationId xmlns:p14="http://schemas.microsoft.com/office/powerpoint/2010/main" val="2404200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21</a:t>
            </a:fld>
            <a:endParaRPr lang="en-GB"/>
          </a:p>
        </p:txBody>
      </p:sp>
    </p:spTree>
    <p:extLst>
      <p:ext uri="{BB962C8B-B14F-4D97-AF65-F5344CB8AC3E}">
        <p14:creationId xmlns:p14="http://schemas.microsoft.com/office/powerpoint/2010/main" val="148930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22</a:t>
            </a:fld>
            <a:endParaRPr lang="en-GB"/>
          </a:p>
        </p:txBody>
      </p:sp>
    </p:spTree>
    <p:extLst>
      <p:ext uri="{BB962C8B-B14F-4D97-AF65-F5344CB8AC3E}">
        <p14:creationId xmlns:p14="http://schemas.microsoft.com/office/powerpoint/2010/main" val="3336683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23</a:t>
            </a:fld>
            <a:endParaRPr lang="en-GB"/>
          </a:p>
        </p:txBody>
      </p:sp>
    </p:spTree>
    <p:extLst>
      <p:ext uri="{BB962C8B-B14F-4D97-AF65-F5344CB8AC3E}">
        <p14:creationId xmlns:p14="http://schemas.microsoft.com/office/powerpoint/2010/main" val="283010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24</a:t>
            </a:fld>
            <a:endParaRPr lang="en-GB"/>
          </a:p>
        </p:txBody>
      </p:sp>
    </p:spTree>
    <p:extLst>
      <p:ext uri="{BB962C8B-B14F-4D97-AF65-F5344CB8AC3E}">
        <p14:creationId xmlns:p14="http://schemas.microsoft.com/office/powerpoint/2010/main" val="1908083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25</a:t>
            </a:fld>
            <a:endParaRPr lang="en-GB"/>
          </a:p>
        </p:txBody>
      </p:sp>
    </p:spTree>
    <p:extLst>
      <p:ext uri="{BB962C8B-B14F-4D97-AF65-F5344CB8AC3E}">
        <p14:creationId xmlns:p14="http://schemas.microsoft.com/office/powerpoint/2010/main" val="404806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8DE0F-739D-2151-C946-E51D9BADD6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8F553-D86D-BCF9-908E-CD6EC34ED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F8361-5CEB-6C91-9FB0-CC5291D252B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CDF90B8-4C59-AE7C-401B-0789688D3173}"/>
              </a:ext>
            </a:extLst>
          </p:cNvPr>
          <p:cNvSpPr>
            <a:spLocks noGrp="1"/>
          </p:cNvSpPr>
          <p:nvPr>
            <p:ph type="sldNum" sz="quarter" idx="5"/>
          </p:nvPr>
        </p:nvSpPr>
        <p:spPr/>
        <p:txBody>
          <a:bodyPr/>
          <a:lstStyle/>
          <a:p>
            <a:fld id="{8968CAA9-DE21-2546-B060-CCB5546FF9CA}" type="slidenum">
              <a:rPr lang="en-GB" smtClean="0"/>
              <a:t>26</a:t>
            </a:fld>
            <a:endParaRPr lang="en-GB"/>
          </a:p>
        </p:txBody>
      </p:sp>
    </p:spTree>
    <p:extLst>
      <p:ext uri="{BB962C8B-B14F-4D97-AF65-F5344CB8AC3E}">
        <p14:creationId xmlns:p14="http://schemas.microsoft.com/office/powerpoint/2010/main" val="1644794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68CAA9-DE21-2546-B060-CCB5546FF9CA}" type="slidenum">
              <a:rPr lang="en-GB" smtClean="0"/>
              <a:t>27</a:t>
            </a:fld>
            <a:endParaRPr lang="en-GB"/>
          </a:p>
        </p:txBody>
      </p:sp>
    </p:spTree>
    <p:extLst>
      <p:ext uri="{BB962C8B-B14F-4D97-AF65-F5344CB8AC3E}">
        <p14:creationId xmlns:p14="http://schemas.microsoft.com/office/powerpoint/2010/main" val="826102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68CAA9-DE21-2546-B060-CCB5546FF9CA}" type="slidenum">
              <a:rPr lang="en-GB" smtClean="0"/>
              <a:t>28</a:t>
            </a:fld>
            <a:endParaRPr lang="en-GB"/>
          </a:p>
        </p:txBody>
      </p:sp>
    </p:spTree>
    <p:extLst>
      <p:ext uri="{BB962C8B-B14F-4D97-AF65-F5344CB8AC3E}">
        <p14:creationId xmlns:p14="http://schemas.microsoft.com/office/powerpoint/2010/main" val="935778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CAA6E-FD12-6292-24D6-101B040DB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C9FD02-3E22-AAE3-9DAD-9419E3BDC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041400-679E-26DD-470D-D3D39CB13A6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F124990-CDC4-78D2-BC20-F53AF9A91BC6}"/>
              </a:ext>
            </a:extLst>
          </p:cNvPr>
          <p:cNvSpPr>
            <a:spLocks noGrp="1"/>
          </p:cNvSpPr>
          <p:nvPr>
            <p:ph type="sldNum" sz="quarter" idx="5"/>
          </p:nvPr>
        </p:nvSpPr>
        <p:spPr/>
        <p:txBody>
          <a:bodyPr/>
          <a:lstStyle/>
          <a:p>
            <a:fld id="{8968CAA9-DE21-2546-B060-CCB5546FF9CA}" type="slidenum">
              <a:rPr lang="en-GB" smtClean="0"/>
              <a:t>29</a:t>
            </a:fld>
            <a:endParaRPr lang="en-GB"/>
          </a:p>
        </p:txBody>
      </p:sp>
    </p:spTree>
    <p:extLst>
      <p:ext uri="{BB962C8B-B14F-4D97-AF65-F5344CB8AC3E}">
        <p14:creationId xmlns:p14="http://schemas.microsoft.com/office/powerpoint/2010/main" val="2924308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36CD-7812-7929-149A-A10EDA138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37DE7-BEF5-5762-9B09-BAD699C6F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AEDD6-7BEB-A77C-185C-1B09D24B596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E88AC5A-B626-5AE7-01B0-6515AF55FD45}"/>
              </a:ext>
            </a:extLst>
          </p:cNvPr>
          <p:cNvSpPr>
            <a:spLocks noGrp="1"/>
          </p:cNvSpPr>
          <p:nvPr>
            <p:ph type="sldNum" sz="quarter" idx="5"/>
          </p:nvPr>
        </p:nvSpPr>
        <p:spPr/>
        <p:txBody>
          <a:bodyPr/>
          <a:lstStyle/>
          <a:p>
            <a:fld id="{8968CAA9-DE21-2546-B060-CCB5546FF9CA}" type="slidenum">
              <a:rPr lang="en-GB" smtClean="0"/>
              <a:t>3</a:t>
            </a:fld>
            <a:endParaRPr lang="en-GB"/>
          </a:p>
        </p:txBody>
      </p:sp>
    </p:spTree>
    <p:extLst>
      <p:ext uri="{BB962C8B-B14F-4D97-AF65-F5344CB8AC3E}">
        <p14:creationId xmlns:p14="http://schemas.microsoft.com/office/powerpoint/2010/main" val="2707849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EE9A-1C99-0C6E-0E21-FB34E3BFA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EF0B9-7D48-59B6-BEF3-27F919041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1F191-3CCD-A2B5-A499-4BBD09CD0F3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93F062D-CFD7-2907-517B-13D646D66968}"/>
              </a:ext>
            </a:extLst>
          </p:cNvPr>
          <p:cNvSpPr>
            <a:spLocks noGrp="1"/>
          </p:cNvSpPr>
          <p:nvPr>
            <p:ph type="sldNum" sz="quarter" idx="5"/>
          </p:nvPr>
        </p:nvSpPr>
        <p:spPr/>
        <p:txBody>
          <a:bodyPr/>
          <a:lstStyle/>
          <a:p>
            <a:fld id="{8968CAA9-DE21-2546-B060-CCB5546FF9CA}" type="slidenum">
              <a:rPr lang="en-GB" smtClean="0"/>
              <a:t>4</a:t>
            </a:fld>
            <a:endParaRPr lang="en-GB"/>
          </a:p>
        </p:txBody>
      </p:sp>
    </p:spTree>
    <p:extLst>
      <p:ext uri="{BB962C8B-B14F-4D97-AF65-F5344CB8AC3E}">
        <p14:creationId xmlns:p14="http://schemas.microsoft.com/office/powerpoint/2010/main" val="309965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968CAA9-DE21-2546-B060-CCB5546FF9CA}" type="slidenum">
              <a:rPr lang="en-GB" smtClean="0"/>
              <a:t>5</a:t>
            </a:fld>
            <a:endParaRPr lang="en-GB"/>
          </a:p>
        </p:txBody>
      </p:sp>
    </p:spTree>
    <p:extLst>
      <p:ext uri="{BB962C8B-B14F-4D97-AF65-F5344CB8AC3E}">
        <p14:creationId xmlns:p14="http://schemas.microsoft.com/office/powerpoint/2010/main" val="306608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F182-D5BC-B181-0959-82C967581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BBD64-30A4-5AB7-B5EB-0548FEC9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0DCC8-8A5B-368C-C664-5585CC69A1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9C2EA09-4F00-66AC-EB1B-3814C9F6522A}"/>
              </a:ext>
            </a:extLst>
          </p:cNvPr>
          <p:cNvSpPr>
            <a:spLocks noGrp="1"/>
          </p:cNvSpPr>
          <p:nvPr>
            <p:ph type="sldNum" sz="quarter" idx="5"/>
          </p:nvPr>
        </p:nvSpPr>
        <p:spPr/>
        <p:txBody>
          <a:bodyPr/>
          <a:lstStyle/>
          <a:p>
            <a:fld id="{8968CAA9-DE21-2546-B060-CCB5546FF9CA}" type="slidenum">
              <a:rPr lang="en-GB" smtClean="0"/>
              <a:t>6</a:t>
            </a:fld>
            <a:endParaRPr lang="en-GB"/>
          </a:p>
        </p:txBody>
      </p:sp>
    </p:spTree>
    <p:extLst>
      <p:ext uri="{BB962C8B-B14F-4D97-AF65-F5344CB8AC3E}">
        <p14:creationId xmlns:p14="http://schemas.microsoft.com/office/powerpoint/2010/main" val="405900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3CA57-BF3C-8EED-A157-49A4D31C4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661EE-41CB-0541-75AA-6C3D8B1EE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1CBED-38FD-BE6E-A345-2A34F18F13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EF5856-E8B4-0588-974D-8CCD484F081D}"/>
              </a:ext>
            </a:extLst>
          </p:cNvPr>
          <p:cNvSpPr>
            <a:spLocks noGrp="1"/>
          </p:cNvSpPr>
          <p:nvPr>
            <p:ph type="sldNum" sz="quarter" idx="5"/>
          </p:nvPr>
        </p:nvSpPr>
        <p:spPr/>
        <p:txBody>
          <a:bodyPr/>
          <a:lstStyle/>
          <a:p>
            <a:fld id="{8968CAA9-DE21-2546-B060-CCB5546FF9CA}" type="slidenum">
              <a:rPr lang="en-GB" smtClean="0"/>
              <a:t>7</a:t>
            </a:fld>
            <a:endParaRPr lang="en-GB"/>
          </a:p>
        </p:txBody>
      </p:sp>
    </p:spTree>
    <p:extLst>
      <p:ext uri="{BB962C8B-B14F-4D97-AF65-F5344CB8AC3E}">
        <p14:creationId xmlns:p14="http://schemas.microsoft.com/office/powerpoint/2010/main" val="263467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F806C-64CF-59C7-822B-AC32C088A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E07C7-E560-AC35-5399-1BDF9DD79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125A8-CCE1-BC68-F93A-6976505F7A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8F82DE8-4936-2F05-E340-2B199392A660}"/>
              </a:ext>
            </a:extLst>
          </p:cNvPr>
          <p:cNvSpPr>
            <a:spLocks noGrp="1"/>
          </p:cNvSpPr>
          <p:nvPr>
            <p:ph type="sldNum" sz="quarter" idx="5"/>
          </p:nvPr>
        </p:nvSpPr>
        <p:spPr/>
        <p:txBody>
          <a:bodyPr/>
          <a:lstStyle/>
          <a:p>
            <a:fld id="{8968CAA9-DE21-2546-B060-CCB5546FF9CA}" type="slidenum">
              <a:rPr lang="en-GB" smtClean="0"/>
              <a:t>8</a:t>
            </a:fld>
            <a:endParaRPr lang="en-GB"/>
          </a:p>
        </p:txBody>
      </p:sp>
    </p:spTree>
    <p:extLst>
      <p:ext uri="{BB962C8B-B14F-4D97-AF65-F5344CB8AC3E}">
        <p14:creationId xmlns:p14="http://schemas.microsoft.com/office/powerpoint/2010/main" val="186072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D0254-F656-1614-0A5B-E9603E6F5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D221D-0407-4A44-A046-F897246BB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01B0-1613-1012-8892-89C9AD7B2A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9FBC92-4F9F-6420-3DA9-CE0B8E507447}"/>
              </a:ext>
            </a:extLst>
          </p:cNvPr>
          <p:cNvSpPr>
            <a:spLocks noGrp="1"/>
          </p:cNvSpPr>
          <p:nvPr>
            <p:ph type="sldNum" sz="quarter" idx="5"/>
          </p:nvPr>
        </p:nvSpPr>
        <p:spPr/>
        <p:txBody>
          <a:bodyPr/>
          <a:lstStyle/>
          <a:p>
            <a:fld id="{8968CAA9-DE21-2546-B060-CCB5546FF9CA}" type="slidenum">
              <a:rPr lang="en-GB" smtClean="0"/>
              <a:t>9</a:t>
            </a:fld>
            <a:endParaRPr lang="en-GB"/>
          </a:p>
        </p:txBody>
      </p:sp>
    </p:spTree>
    <p:extLst>
      <p:ext uri="{BB962C8B-B14F-4D97-AF65-F5344CB8AC3E}">
        <p14:creationId xmlns:p14="http://schemas.microsoft.com/office/powerpoint/2010/main" val="78758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160797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11317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49680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99479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7E7D2B-A3B0-814C-82EE-81B3AD94C63C}" type="datetimeFigureOut">
              <a:rPr lang="en-GB" smtClean="0"/>
              <a:t>05/01/2025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79987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7E7D2B-A3B0-814C-82EE-81B3AD94C63C}" type="datetimeFigureOut">
              <a:rPr lang="en-GB" smtClean="0"/>
              <a:t>05/01/2025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87203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7E7D2B-A3B0-814C-82EE-81B3AD94C63C}" type="datetimeFigureOut">
              <a:rPr lang="en-GB" smtClean="0"/>
              <a:t>05/01/2025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08889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7E7D2B-A3B0-814C-82EE-81B3AD94C63C}" type="datetimeFigureOut">
              <a:rPr lang="en-GB" smtClean="0"/>
              <a:t>05/01/2025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91017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E7D2B-A3B0-814C-82EE-81B3AD94C63C}" type="datetimeFigureOut">
              <a:rPr lang="en-GB" smtClean="0"/>
              <a:t>05/01/2025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963152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46615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05/01/2025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726208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F67E7D2B-A3B0-814C-82EE-81B3AD94C63C}" type="datetimeFigureOut">
              <a:rPr lang="en-GB" smtClean="0"/>
              <a:t>05/01/2025</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B434759E-DDE1-0041-9FA3-19EDF5BBEF70}" type="slidenum">
              <a:rPr lang="en-GB" smtClean="0"/>
              <a:t>‹#›</a:t>
            </a:fld>
            <a:endParaRPr lang="en-GB"/>
          </a:p>
        </p:txBody>
      </p:sp>
    </p:spTree>
    <p:extLst>
      <p:ext uri="{BB962C8B-B14F-4D97-AF65-F5344CB8AC3E}">
        <p14:creationId xmlns:p14="http://schemas.microsoft.com/office/powerpoint/2010/main" val="3759562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1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9" Type="http://schemas.openxmlformats.org/officeDocument/2006/relationships/image" Target="../media/image76.jpeg"/></Relationships>
</file>

<file path=ppt/slides/_rels/slide15.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0.jpeg"/><Relationship Id="rId5" Type="http://schemas.openxmlformats.org/officeDocument/2006/relationships/image" Target="../media/image7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s>
</file>

<file path=ppt/slides/_rels/slide16.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7.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1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6.jpeg"/><Relationship Id="rId4" Type="http://schemas.openxmlformats.org/officeDocument/2006/relationships/image" Target="../media/image105.jpeg"/></Relationships>
</file>

<file path=ppt/slides/_rels/slide2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2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15.jpeg"/><Relationship Id="rId4" Type="http://schemas.openxmlformats.org/officeDocument/2006/relationships/image" Target="../media/image1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18.jpeg"/><Relationship Id="rId4" Type="http://schemas.openxmlformats.org/officeDocument/2006/relationships/image" Target="../media/image1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39C4-23B7-59B8-BC8E-C4BE16440536}"/>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682C56B-C954-0499-A9DC-4F60A01615EB}"/>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B7E1AFF7-314C-63E9-D490-705566103CC1}"/>
                </a:ext>
              </a:extLst>
            </p:cNvPr>
            <p:cNvGrpSpPr/>
            <p:nvPr/>
          </p:nvGrpSpPr>
          <p:grpSpPr>
            <a:xfrm>
              <a:off x="3715770" y="81461"/>
              <a:ext cx="3132459" cy="4516157"/>
              <a:chOff x="3715770" y="81461"/>
              <a:chExt cx="3132459" cy="4516157"/>
            </a:xfrm>
          </p:grpSpPr>
          <p:sp>
            <p:nvSpPr>
              <p:cNvPr id="19" name="TextBox 18">
                <a:extLst>
                  <a:ext uri="{FF2B5EF4-FFF2-40B4-BE49-F238E27FC236}">
                    <a16:creationId xmlns:a16="http://schemas.microsoft.com/office/drawing/2014/main" id="{DEB2D05F-879B-3CA7-D1DC-D7347EF96D9D}"/>
                  </a:ext>
                </a:extLst>
              </p:cNvPr>
              <p:cNvSpPr txBox="1"/>
              <p:nvPr/>
            </p:nvSpPr>
            <p:spPr>
              <a:xfrm>
                <a:off x="3715770" y="8146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7DF9AB6-D074-5868-AFE2-C148F3BE2940}"/>
                  </a:ext>
                </a:extLst>
              </p:cNvPr>
              <p:cNvSpPr txBox="1"/>
              <p:nvPr/>
            </p:nvSpPr>
            <p:spPr>
              <a:xfrm>
                <a:off x="3721095" y="504190"/>
                <a:ext cx="3127134" cy="4093428"/>
              </a:xfrm>
              <a:prstGeom prst="rect">
                <a:avLst/>
              </a:prstGeom>
              <a:solidFill>
                <a:schemeClr val="bg1"/>
              </a:solidFill>
              <a:ln>
                <a:noFill/>
              </a:ln>
            </p:spPr>
            <p:txBody>
              <a:bodyPr wrap="square" rtlCol="0">
                <a:spAutoFit/>
              </a:bodyPr>
              <a:lstStyle/>
              <a:p>
                <a:r>
                  <a:rPr lang="en-GB" sz="100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panose="020F0502020204030204" pitchFamily="34" charset="0"/>
                    <a:cs typeface="Calibri" panose="020F0502020204030204" pitchFamily="34" charset="0"/>
                  </a:rPr>
                  <a:t>The project is a disaster! Residents of nearby cliff heights raise a long and costly legal objections as their district is being allowed to erode into the sea, resulting in the project being indefinitely delayed. </a:t>
                </a:r>
              </a:p>
              <a:p>
                <a:r>
                  <a:rPr lang="en-GB" sz="100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panose="020F0502020204030204" pitchFamily="34" charset="0"/>
                    <a:cs typeface="Calibri" panose="020F0502020204030204" pitchFamily="34" charset="0"/>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panose="020F0502020204030204" pitchFamily="34" charset="0"/>
                    <a:cs typeface="Calibri" panose="020F0502020204030204" pitchFamily="34" charset="0"/>
                  </a:rPr>
                  <a:t>The project completes on time and is warmly received despite ruining the view of the bay from the, now protected, coast road.</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panose="020F0502020204030204" pitchFamily="34" charset="0"/>
                    <a:cs typeface="Calibri" panose="020F0502020204030204" pitchFamily="34" charset="0"/>
                  </a:rPr>
                  <a:t>The project is well-received and reduces flood clean-up related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panose="020F0502020204030204" pitchFamily="34" charset="0"/>
                    <a:cs typeface="Calibri" panose="020F0502020204030204" pitchFamily="34" charset="0"/>
                  </a:rPr>
                  <a:t>Shortly after the project completes, there is a huge storm. Unlike previous storms, the coast road district doesn’t flood saving the council by not having to perform a large clean-up. Receive 2 coins as a bonus.</a:t>
                </a:r>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35639C7D-AC2B-66A8-04D5-8034D9B4F54D}"/>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74FAD22B-0201-301A-8FB7-76F3173002E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SEA WALL</a:t>
                </a:r>
              </a:p>
            </p:txBody>
          </p:sp>
          <p:sp>
            <p:nvSpPr>
              <p:cNvPr id="17" name="TextBox 16">
                <a:extLst>
                  <a:ext uri="{FF2B5EF4-FFF2-40B4-BE49-F238E27FC236}">
                    <a16:creationId xmlns:a16="http://schemas.microsoft.com/office/drawing/2014/main" id="{C8C870FC-6BC7-6741-7EB0-F9EF6E2133BD}"/>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coast road community is plagued by coastal overtopping, causing disruption to the main coast road and flooding local shops and houses. Building a sea wall should reduce this almost yearly event.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1.Minimise flooding risk to the coast road community</a:t>
                </a:r>
              </a:p>
              <a:p>
                <a:r>
                  <a:rPr lang="en-GB" sz="1000" dirty="0">
                    <a:solidFill>
                      <a:srgbClr val="000000"/>
                    </a:solidFill>
                    <a:latin typeface="Calibri" panose="020F0502020204030204" pitchFamily="34" charset="0"/>
                    <a:cs typeface="Calibri" panose="020F0502020204030204" pitchFamily="34" charset="0"/>
                  </a:rPr>
                  <a:t>2.Reduce clean-up costs</a:t>
                </a:r>
              </a:p>
              <a:p>
                <a:r>
                  <a:rPr lang="en-GB" sz="1000" dirty="0">
                    <a:solidFill>
                      <a:srgbClr val="000000"/>
                    </a:solidFill>
                    <a:latin typeface="Calibri" panose="020F0502020204030204" pitchFamily="34" charset="0"/>
                    <a:cs typeface="Calibri" panose="020F0502020204030204" pitchFamily="34" charset="0"/>
                  </a:rPr>
                  <a:t>3.Increase investment into the area</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during building works</a:t>
                </a:r>
              </a:p>
              <a:p>
                <a:r>
                  <a:rPr lang="en-GB" sz="1000" dirty="0">
                    <a:solidFill>
                      <a:srgbClr val="000000"/>
                    </a:solidFill>
                    <a:latin typeface="Calibri" panose="020F0502020204030204" pitchFamily="34" charset="0"/>
                    <a:cs typeface="Calibri" panose="020F0502020204030204" pitchFamily="34" charset="0"/>
                  </a:rPr>
                  <a:t>2.May ruin the view of the bay</a:t>
                </a:r>
              </a:p>
              <a:p>
                <a:r>
                  <a:rPr lang="en-GB" sz="1000" dirty="0">
                    <a:solidFill>
                      <a:srgbClr val="000000"/>
                    </a:solidFill>
                    <a:latin typeface="Calibri" panose="020F0502020204030204" pitchFamily="34" charset="0"/>
                    <a:cs typeface="Calibri" panose="020F0502020204030204" pitchFamily="34" charset="0"/>
                  </a:rPr>
                  <a:t>3.Only protects locally</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9CBB46C-0330-CB44-A2DA-8DBD4BA4237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8054FE8-5DFF-D52C-8FF1-26FC7E19F15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D4E26C-C3E6-9571-3D5C-C58F390B00B3}"/>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96A4759-3CCD-90F9-A2C6-1344C49A06CB}"/>
              </a:ext>
            </a:extLst>
          </p:cNvPr>
          <p:cNvGrpSpPr/>
          <p:nvPr/>
        </p:nvGrpSpPr>
        <p:grpSpPr>
          <a:xfrm>
            <a:off x="149465" y="5090119"/>
            <a:ext cx="6693441" cy="4791606"/>
            <a:chOff x="154788" y="21747"/>
            <a:chExt cx="6693441" cy="4791606"/>
          </a:xfrm>
        </p:grpSpPr>
        <p:grpSp>
          <p:nvGrpSpPr>
            <p:cNvPr id="55" name="Group 54">
              <a:extLst>
                <a:ext uri="{FF2B5EF4-FFF2-40B4-BE49-F238E27FC236}">
                  <a16:creationId xmlns:a16="http://schemas.microsoft.com/office/drawing/2014/main" id="{287FDFF1-7018-BC1C-55DC-449F48604BAF}"/>
                </a:ext>
              </a:extLst>
            </p:cNvPr>
            <p:cNvGrpSpPr/>
            <p:nvPr/>
          </p:nvGrpSpPr>
          <p:grpSpPr>
            <a:xfrm>
              <a:off x="3721093" y="21747"/>
              <a:ext cx="3127136" cy="4729760"/>
              <a:chOff x="3721093" y="21747"/>
              <a:chExt cx="3127136" cy="4729760"/>
            </a:xfrm>
          </p:grpSpPr>
          <p:sp>
            <p:nvSpPr>
              <p:cNvPr id="63" name="TextBox 62">
                <a:extLst>
                  <a:ext uri="{FF2B5EF4-FFF2-40B4-BE49-F238E27FC236}">
                    <a16:creationId xmlns:a16="http://schemas.microsoft.com/office/drawing/2014/main" id="{5F7F81E2-216C-8504-E7E4-338864189A04}"/>
                  </a:ext>
                </a:extLst>
              </p:cNvPr>
              <p:cNvSpPr txBox="1"/>
              <p:nvPr/>
            </p:nvSpPr>
            <p:spPr>
              <a:xfrm>
                <a:off x="3721093" y="2174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8639C2-8A45-0DB3-8B22-6EDA4DBB894E}"/>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There is a massive flood event and all of the dirty water flows through the town, causing massive pollution and health risk issues. You really should of "cleaned-up" sooner!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Half-way through the project the government goes bust and grant money disappears. Pay for the project to be finished out of your own pocket  and pay 1 coin for the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Water quality has improved and reaches the minimum standard.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Water quality has improved and meets a good standard, and species richness is increasing.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Water quality is excellent. Fish, amphibian and invertebrate species are thriving.  So much so a local Angling group has started.</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F1E7016E-D76A-5A5C-265C-913A6E214792}"/>
                </a:ext>
              </a:extLst>
            </p:cNvPr>
            <p:cNvGrpSpPr/>
            <p:nvPr/>
          </p:nvGrpSpPr>
          <p:grpSpPr>
            <a:xfrm>
              <a:off x="154788" y="21747"/>
              <a:ext cx="3136151" cy="4791606"/>
              <a:chOff x="154788" y="21747"/>
              <a:chExt cx="3136151" cy="4791606"/>
            </a:xfrm>
          </p:grpSpPr>
          <p:sp>
            <p:nvSpPr>
              <p:cNvPr id="58" name="TextBox 57">
                <a:extLst>
                  <a:ext uri="{FF2B5EF4-FFF2-40B4-BE49-F238E27FC236}">
                    <a16:creationId xmlns:a16="http://schemas.microsoft.com/office/drawing/2014/main" id="{5B0F06D7-2B1A-C0CA-2FCF-E75EF45AA898}"/>
                  </a:ext>
                </a:extLst>
              </p:cNvPr>
              <p:cNvSpPr txBox="1"/>
              <p:nvPr/>
            </p:nvSpPr>
            <p:spPr>
              <a:xfrm>
                <a:off x="163805" y="21747"/>
                <a:ext cx="3127134" cy="323165"/>
              </a:xfrm>
              <a:prstGeom prst="rect">
                <a:avLst/>
              </a:prstGeom>
              <a:solidFill>
                <a:schemeClr val="bg1"/>
              </a:solidFill>
              <a:ln>
                <a:noFill/>
              </a:ln>
            </p:spPr>
            <p:txBody>
              <a:bodyPr wrap="square" rtlCol="0">
                <a:spAutoFit/>
              </a:bodyPr>
              <a:lstStyle/>
              <a:p>
                <a:pPr algn="ctr"/>
                <a:r>
                  <a:rPr lang="en-GB" sz="1500" b="1" dirty="0"/>
                  <a:t>PROTECT LOCAL RIVERS</a:t>
                </a:r>
              </a:p>
            </p:txBody>
          </p:sp>
          <p:sp>
            <p:nvSpPr>
              <p:cNvPr id="60" name="TextBox 59">
                <a:extLst>
                  <a:ext uri="{FF2B5EF4-FFF2-40B4-BE49-F238E27FC236}">
                    <a16:creationId xmlns:a16="http://schemas.microsoft.com/office/drawing/2014/main" id="{4841AABC-D661-6F0F-ACED-F2A886F155BE}"/>
                  </a:ext>
                </a:extLst>
              </p:cNvPr>
              <p:cNvSpPr txBox="1"/>
              <p:nvPr/>
            </p:nvSpPr>
            <p:spPr>
              <a:xfrm>
                <a:off x="154788" y="216773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You have the option to apply for government grant that will help clean up the rivers in your community. Currently your rivers are graded the minimum standard according to the EA.</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water quality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Reduced water pollution issues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Increase fish, amphibians and invertebrate species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1.This isn't a priority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Health risks to the volunteers cleaning up the river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This project will need maintaining. </a:t>
                </a:r>
              </a:p>
            </p:txBody>
          </p:sp>
          <p:sp>
            <p:nvSpPr>
              <p:cNvPr id="61" name="TextBox 60">
                <a:extLst>
                  <a:ext uri="{FF2B5EF4-FFF2-40B4-BE49-F238E27FC236}">
                    <a16:creationId xmlns:a16="http://schemas.microsoft.com/office/drawing/2014/main" id="{24A3F185-B217-74A3-60D5-80EDD7739369}"/>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Seawall - Wikipedia">
            <a:extLst>
              <a:ext uri="{FF2B5EF4-FFF2-40B4-BE49-F238E27FC236}">
                <a16:creationId xmlns:a16="http://schemas.microsoft.com/office/drawing/2014/main" id="{46FC1470-546A-15BA-92E1-C247840D550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12818" y="447166"/>
            <a:ext cx="2429011" cy="17205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River Don Flooding: The Cause and Effect of Knee-Jerk Decisions - Future  Climate Info">
            <a:extLst>
              <a:ext uri="{FF2B5EF4-FFF2-40B4-BE49-F238E27FC236}">
                <a16:creationId xmlns:a16="http://schemas.microsoft.com/office/drawing/2014/main" id="{A7F1AF15-2F87-8A93-1ED5-9382E9DADAE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8959" y="5449724"/>
            <a:ext cx="2676728" cy="17851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each with people and umbrellas&#10;&#10;Description automatically generated">
            <a:extLst>
              <a:ext uri="{FF2B5EF4-FFF2-40B4-BE49-F238E27FC236}">
                <a16:creationId xmlns:a16="http://schemas.microsoft.com/office/drawing/2014/main" id="{E920F94B-7046-9662-06BC-103407BE00A7}"/>
              </a:ext>
            </a:extLst>
          </p:cNvPr>
          <p:cNvPicPr>
            <a:picLocks noChangeAspect="1"/>
          </p:cNvPicPr>
          <p:nvPr/>
        </p:nvPicPr>
        <p:blipFill>
          <a:blip r:embed="rId5"/>
          <a:stretch>
            <a:fillRect/>
          </a:stretch>
        </p:blipFill>
        <p:spPr>
          <a:xfrm>
            <a:off x="-5028984" y="738576"/>
            <a:ext cx="3425951" cy="3429000"/>
          </a:xfrm>
          <a:prstGeom prst="rect">
            <a:avLst/>
          </a:prstGeom>
        </p:spPr>
      </p:pic>
      <p:pic>
        <p:nvPicPr>
          <p:cNvPr id="4" name="Picture 3" descr="A water way with ducks and flowers&#10;&#10;Description automatically generated">
            <a:extLst>
              <a:ext uri="{FF2B5EF4-FFF2-40B4-BE49-F238E27FC236}">
                <a16:creationId xmlns:a16="http://schemas.microsoft.com/office/drawing/2014/main" id="{576B9319-9E1A-8932-9CF9-B93C256E7D47}"/>
              </a:ext>
            </a:extLst>
          </p:cNvPr>
          <p:cNvPicPr>
            <a:picLocks noChangeAspect="1"/>
          </p:cNvPicPr>
          <p:nvPr/>
        </p:nvPicPr>
        <p:blipFill>
          <a:blip r:embed="rId6"/>
          <a:stretch>
            <a:fillRect/>
          </a:stretch>
        </p:blipFill>
        <p:spPr>
          <a:xfrm>
            <a:off x="-5415418" y="5264400"/>
            <a:ext cx="3425951" cy="3429000"/>
          </a:xfrm>
          <a:prstGeom prst="rect">
            <a:avLst/>
          </a:prstGeom>
        </p:spPr>
      </p:pic>
      <p:pic>
        <p:nvPicPr>
          <p:cNvPr id="5" name="Picture 4" descr="A person and child standing in flood water with cars and trees&#10;&#10;Description automatically generated">
            <a:extLst>
              <a:ext uri="{FF2B5EF4-FFF2-40B4-BE49-F238E27FC236}">
                <a16:creationId xmlns:a16="http://schemas.microsoft.com/office/drawing/2014/main" id="{2AE793E9-DB94-64CF-6FFF-DF4F74EBE007}"/>
              </a:ext>
            </a:extLst>
          </p:cNvPr>
          <p:cNvPicPr>
            <a:picLocks noChangeAspect="1"/>
          </p:cNvPicPr>
          <p:nvPr/>
        </p:nvPicPr>
        <p:blipFill>
          <a:blip r:embed="rId7"/>
          <a:stretch>
            <a:fillRect/>
          </a:stretch>
        </p:blipFill>
        <p:spPr>
          <a:xfrm>
            <a:off x="7525003" y="5521462"/>
            <a:ext cx="3425951" cy="3429000"/>
          </a:xfrm>
          <a:prstGeom prst="rect">
            <a:avLst/>
          </a:prstGeom>
        </p:spPr>
      </p:pic>
      <p:graphicFrame>
        <p:nvGraphicFramePr>
          <p:cNvPr id="6" name="Table 5">
            <a:extLst>
              <a:ext uri="{FF2B5EF4-FFF2-40B4-BE49-F238E27FC236}">
                <a16:creationId xmlns:a16="http://schemas.microsoft.com/office/drawing/2014/main" id="{6E357B2C-DEBA-D104-ED05-289CE651F645}"/>
              </a:ext>
            </a:extLst>
          </p:cNvPr>
          <p:cNvGraphicFramePr>
            <a:graphicFrameLocks noGrp="1"/>
          </p:cNvGraphicFramePr>
          <p:nvPr>
            <p:extLst>
              <p:ext uri="{D42A27DB-BD31-4B8C-83A1-F6EECF244321}">
                <p14:modId xmlns:p14="http://schemas.microsoft.com/office/powerpoint/2010/main" val="4023786348"/>
              </p:ext>
            </p:extLst>
          </p:nvPr>
        </p:nvGraphicFramePr>
        <p:xfrm>
          <a:off x="220127" y="4391143"/>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spTree>
    <p:extLst>
      <p:ext uri="{BB962C8B-B14F-4D97-AF65-F5344CB8AC3E}">
        <p14:creationId xmlns:p14="http://schemas.microsoft.com/office/powerpoint/2010/main" val="421809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1DE4-7829-3BAA-7DC9-4EB5F930CE4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71CBB2C7-3174-3C34-6935-7199F5366FAE}"/>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8A8C7089-3457-56FC-19C5-B3911FDE7423}"/>
                </a:ext>
              </a:extLst>
            </p:cNvPr>
            <p:cNvGrpSpPr/>
            <p:nvPr/>
          </p:nvGrpSpPr>
          <p:grpSpPr>
            <a:xfrm>
              <a:off x="3721093" y="110907"/>
              <a:ext cx="3127136" cy="4055824"/>
              <a:chOff x="3721093" y="110907"/>
              <a:chExt cx="3127136" cy="4055824"/>
            </a:xfrm>
          </p:grpSpPr>
          <p:sp>
            <p:nvSpPr>
              <p:cNvPr id="19" name="TextBox 18">
                <a:extLst>
                  <a:ext uri="{FF2B5EF4-FFF2-40B4-BE49-F238E27FC236}">
                    <a16:creationId xmlns:a16="http://schemas.microsoft.com/office/drawing/2014/main" id="{4CCA1580-C369-825C-91DE-CC56ACF33AB7}"/>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9DCF78E-CC0F-ED06-C6C5-C76ABDF0EB22}"/>
                  </a:ext>
                </a:extLst>
              </p:cNvPr>
              <p:cNvSpPr txBox="1"/>
              <p:nvPr/>
            </p:nvSpPr>
            <p:spPr>
              <a:xfrm>
                <a:off x="3721095" y="504190"/>
                <a:ext cx="3127134" cy="3662541"/>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Oh-no,  you have become a tourist destination for Stag and Hen dos and the town is a mess. The Ambulance and Police services are stretched and there is a right mess everywhere. </a:t>
                </a:r>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to cover the costs of finishing the hotels before the first guests arrive.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hotels were built on time and no setbacks occurred.</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area has attracted a wealthier clientele – more jobs have been created, and money is put back into the local businesses. Gain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You have become a popular holiday destination!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63D74854-3E9D-0F67-E5A2-A69CCDA9BB63}"/>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C688A61-7AF7-AC15-019D-1DCA13939CC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HOTELS FOR MORE TOURISTS</a:t>
                </a:r>
              </a:p>
            </p:txBody>
          </p:sp>
          <p:sp>
            <p:nvSpPr>
              <p:cNvPr id="17" name="TextBox 16">
                <a:extLst>
                  <a:ext uri="{FF2B5EF4-FFF2-40B4-BE49-F238E27FC236}">
                    <a16:creationId xmlns:a16="http://schemas.microsoft.com/office/drawing/2014/main" id="{D66C19DA-1331-2056-60BB-4D7DD7AD498E}"/>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increase the local hotel trade, the council will remove local laws that limit the number and size of hotels in and around the town.</a:t>
                </a:r>
              </a:p>
              <a:p>
                <a:endParaRPr lang="en-GB" sz="100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1.Bring more tourists into the area</a:t>
                </a:r>
              </a:p>
              <a:p>
                <a:r>
                  <a:rPr lang="en-GB" sz="1000" dirty="0">
                    <a:solidFill>
                      <a:srgbClr val="000000"/>
                    </a:solidFill>
                    <a:latin typeface="Calibri" panose="020F0502020204030204" pitchFamily="34" charset="0"/>
                    <a:cs typeface="Calibri" panose="020F0502020204030204" pitchFamily="34" charset="0"/>
                  </a:rPr>
                  <a:t>2.Create jobs for locals, particular part-time and seasonal.</a:t>
                </a:r>
              </a:p>
              <a:p>
                <a:r>
                  <a:rPr lang="en-GB" sz="1000" dirty="0">
                    <a:solidFill>
                      <a:srgbClr val="000000"/>
                    </a:solidFill>
                    <a:latin typeface="Calibri" panose="020F0502020204030204" pitchFamily="34" charset="0"/>
                    <a:cs typeface="Calibri" panose="020F0502020204030204" pitchFamily="34" charset="0"/>
                  </a:rPr>
                  <a:t>3.Drive the local service and hotel support industries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during development</a:t>
                </a:r>
              </a:p>
              <a:p>
                <a:r>
                  <a:rPr lang="en-GB" sz="1000" dirty="0">
                    <a:latin typeface="Calibri" panose="020F0502020204030204" pitchFamily="34" charset="0"/>
                    <a:cs typeface="Calibri" panose="020F0502020204030204" pitchFamily="34" charset="0"/>
                  </a:rPr>
                  <a:t>2.Too many of the wrong kind of tourists </a:t>
                </a:r>
              </a:p>
              <a:p>
                <a:r>
                  <a:rPr lang="en-GB" sz="1000" dirty="0">
                    <a:latin typeface="Calibri" panose="020F0502020204030204" pitchFamily="34" charset="0"/>
                    <a:cs typeface="Calibri" panose="020F0502020204030204" pitchFamily="34" charset="0"/>
                  </a:rPr>
                  <a:t>3.Town becomes dependent on tourism</a:t>
                </a:r>
              </a:p>
            </p:txBody>
          </p:sp>
          <p:sp>
            <p:nvSpPr>
              <p:cNvPr id="23" name="TextBox 22">
                <a:extLst>
                  <a:ext uri="{FF2B5EF4-FFF2-40B4-BE49-F238E27FC236}">
                    <a16:creationId xmlns:a16="http://schemas.microsoft.com/office/drawing/2014/main" id="{BFB0EEBD-609A-B5B5-E732-1C286F12CF8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036545D6-01FE-4940-01A6-D1458B6673F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1B6D5A9-8C07-C3F7-483C-486E2ECF25DC}"/>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9FAB3EE-5823-CE27-5C19-2DE1A1C79D5E}"/>
              </a:ext>
            </a:extLst>
          </p:cNvPr>
          <p:cNvGrpSpPr/>
          <p:nvPr/>
        </p:nvGrpSpPr>
        <p:grpSpPr>
          <a:xfrm>
            <a:off x="149465" y="5149832"/>
            <a:ext cx="6693441" cy="4731893"/>
            <a:chOff x="154788" y="81460"/>
            <a:chExt cx="6693441" cy="4731893"/>
          </a:xfrm>
        </p:grpSpPr>
        <p:grpSp>
          <p:nvGrpSpPr>
            <p:cNvPr id="55" name="Group 54">
              <a:extLst>
                <a:ext uri="{FF2B5EF4-FFF2-40B4-BE49-F238E27FC236}">
                  <a16:creationId xmlns:a16="http://schemas.microsoft.com/office/drawing/2014/main" id="{AE368B6E-8D2B-FE3C-33BD-48D7C7076A95}"/>
                </a:ext>
              </a:extLst>
            </p:cNvPr>
            <p:cNvGrpSpPr/>
            <p:nvPr/>
          </p:nvGrpSpPr>
          <p:grpSpPr>
            <a:xfrm>
              <a:off x="3721093" y="81460"/>
              <a:ext cx="3127136" cy="4516158"/>
              <a:chOff x="3721093" y="81460"/>
              <a:chExt cx="3127136" cy="4516158"/>
            </a:xfrm>
          </p:grpSpPr>
          <p:sp>
            <p:nvSpPr>
              <p:cNvPr id="63" name="TextBox 62">
                <a:extLst>
                  <a:ext uri="{FF2B5EF4-FFF2-40B4-BE49-F238E27FC236}">
                    <a16:creationId xmlns:a16="http://schemas.microsoft.com/office/drawing/2014/main" id="{52822FCF-E982-6B99-8303-48B1818270F3}"/>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63C4239-DB5F-C48F-5006-876CAF8C10EB}"/>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cs typeface="Calibri"/>
                  </a:rPr>
                  <a:t>1.Chaos and resignation</a:t>
                </a:r>
              </a:p>
              <a:p>
                <a:r>
                  <a:rPr lang="en-GB" sz="1000" dirty="0">
                    <a:solidFill>
                      <a:srgbClr val="000000"/>
                    </a:solidFill>
                    <a:latin typeface="Calibri"/>
                    <a:cs typeface="Calibri"/>
                  </a:rPr>
                  <a:t>The project is a disaster! Crime rates double, the ambulance and police services are severely stretched as the stabbings doubles.  Many people have raised concerns that they no longer feel safe. People demand a new Mayor and the project costs 2 coins to address.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2.Just chaos</a:t>
                </a:r>
              </a:p>
              <a:p>
                <a:r>
                  <a:rPr lang="en-GB" sz="1000" dirty="0">
                    <a:solidFill>
                      <a:srgbClr val="000000"/>
                    </a:solidFill>
                    <a:latin typeface="Calibri"/>
                    <a:cs typeface="Calibri"/>
                  </a:rPr>
                  <a:t>Antisocial behaviour has increased to combat this you decided to build a youth centre this requires 1 coin.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3 &amp; 4.OK</a:t>
                </a:r>
              </a:p>
              <a:p>
                <a:r>
                  <a:rPr lang="en-GB" sz="1000" dirty="0">
                    <a:solidFill>
                      <a:srgbClr val="000000"/>
                    </a:solidFill>
                    <a:latin typeface="Calibri"/>
                    <a:cs typeface="Calibri"/>
                  </a:rPr>
                  <a:t>Antisocial behaviour hasn’t increased, but the increased opening hours also haven't encouraged many more visitors to the area.</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5.Good</a:t>
                </a:r>
              </a:p>
              <a:p>
                <a:r>
                  <a:rPr lang="en-GB" sz="1000" dirty="0">
                    <a:solidFill>
                      <a:srgbClr val="000000"/>
                    </a:solidFill>
                    <a:latin typeface="Calibri"/>
                    <a:cs typeface="Calibri"/>
                  </a:rPr>
                  <a:t>The extend opening hours have encouraged more visitors to the area, receive 1 coin as a bonus.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6.Great</a:t>
                </a:r>
              </a:p>
              <a:p>
                <a:r>
                  <a:rPr lang="en-GB" sz="1000" dirty="0">
                    <a:solidFill>
                      <a:srgbClr val="000000"/>
                    </a:solidFill>
                    <a:latin typeface="Calibri"/>
                    <a:cs typeface="Calibri"/>
                  </a:rPr>
                  <a:t>The town has become a social hub – within the town more jobs have been created. Outside more people want to move into the area. House prices rise and locals prosper.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Receive 2 coins as a bonus.</a:t>
                </a:r>
                <a:endParaRPr lang="en-GB" sz="1000" dirty="0">
                  <a:latin typeface="Calibri"/>
                  <a:cs typeface="Calibri"/>
                </a:endParaRPr>
              </a:p>
            </p:txBody>
          </p:sp>
        </p:grpSp>
        <p:grpSp>
          <p:nvGrpSpPr>
            <p:cNvPr id="56" name="Group 55">
              <a:extLst>
                <a:ext uri="{FF2B5EF4-FFF2-40B4-BE49-F238E27FC236}">
                  <a16:creationId xmlns:a16="http://schemas.microsoft.com/office/drawing/2014/main" id="{FFAB3FE6-6122-3136-59EA-EC8120315EA7}"/>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B6D74A35-6646-C038-84C6-1243EFA4804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BECOME A DESTINATION VENUE</a:t>
                </a:r>
              </a:p>
            </p:txBody>
          </p:sp>
          <p:sp>
            <p:nvSpPr>
              <p:cNvPr id="60" name="TextBox 59">
                <a:extLst>
                  <a:ext uri="{FF2B5EF4-FFF2-40B4-BE49-F238E27FC236}">
                    <a16:creationId xmlns:a16="http://schemas.microsoft.com/office/drawing/2014/main" id="{1E389881-97B7-2464-8FCF-8C8C2F7C7A22}"/>
                  </a:ext>
                </a:extLst>
              </p:cNvPr>
              <p:cNvSpPr txBox="1"/>
              <p:nvPr/>
            </p:nvSpPr>
            <p:spPr>
              <a:xfrm>
                <a:off x="154788" y="2167733"/>
                <a:ext cx="3127135" cy="1785104"/>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Extend licensing  hours to encourage visitors to the town </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investment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2.More jobs for local people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3.Supports the town to become a cultural hub</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1.Increase of anti-social behaviour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 pressure on the emergency services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3.Increase in crime </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4306D0BE-A05B-F861-3141-F49DA357F3C5}"/>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10" descr="Seaside Sandy Beach in Playa del Ingles | TUI.co.uk">
            <a:extLst>
              <a:ext uri="{FF2B5EF4-FFF2-40B4-BE49-F238E27FC236}">
                <a16:creationId xmlns:a16="http://schemas.microsoft.com/office/drawing/2014/main" id="{877DDED9-1068-2C5A-326C-C9D0A9AD635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67468" y="428314"/>
            <a:ext cx="2455268" cy="173366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B7ED6DB-1E31-F49D-7E78-9D037C2093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9874" y="5472998"/>
            <a:ext cx="2494899" cy="16569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pool and umbrellas on a beach&#10;&#10;Description automatically generated">
            <a:extLst>
              <a:ext uri="{FF2B5EF4-FFF2-40B4-BE49-F238E27FC236}">
                <a16:creationId xmlns:a16="http://schemas.microsoft.com/office/drawing/2014/main" id="{84B49257-D676-7B20-03EF-AF84DD3F3463}"/>
              </a:ext>
            </a:extLst>
          </p:cNvPr>
          <p:cNvPicPr>
            <a:picLocks noChangeAspect="1"/>
          </p:cNvPicPr>
          <p:nvPr/>
        </p:nvPicPr>
        <p:blipFill>
          <a:blip r:embed="rId5"/>
          <a:stretch>
            <a:fillRect/>
          </a:stretch>
        </p:blipFill>
        <p:spPr>
          <a:xfrm>
            <a:off x="-4526318" y="449383"/>
            <a:ext cx="3425951" cy="3429000"/>
          </a:xfrm>
          <a:prstGeom prst="rect">
            <a:avLst/>
          </a:prstGeom>
        </p:spPr>
      </p:pic>
      <p:pic>
        <p:nvPicPr>
          <p:cNvPr id="4" name="Picture 3" descr="A group of people dancing in a street with a bus and people in the background&#10;&#10;Description automatically generated">
            <a:extLst>
              <a:ext uri="{FF2B5EF4-FFF2-40B4-BE49-F238E27FC236}">
                <a16:creationId xmlns:a16="http://schemas.microsoft.com/office/drawing/2014/main" id="{37A1037F-57F2-F8E2-EABF-4BCC3FDDB66D}"/>
              </a:ext>
            </a:extLst>
          </p:cNvPr>
          <p:cNvPicPr>
            <a:picLocks noChangeAspect="1"/>
          </p:cNvPicPr>
          <p:nvPr/>
        </p:nvPicPr>
        <p:blipFill>
          <a:blip r:embed="rId6"/>
          <a:stretch>
            <a:fillRect/>
          </a:stretch>
        </p:blipFill>
        <p:spPr>
          <a:xfrm>
            <a:off x="-7772680" y="4814728"/>
            <a:ext cx="3425951" cy="3429000"/>
          </a:xfrm>
          <a:prstGeom prst="rect">
            <a:avLst/>
          </a:prstGeom>
        </p:spPr>
      </p:pic>
      <p:pic>
        <p:nvPicPr>
          <p:cNvPr id="5" name="Picture 4" descr="A group of people on a wooden deck with bottles on the ground&#10;&#10;Description automatically generated">
            <a:extLst>
              <a:ext uri="{FF2B5EF4-FFF2-40B4-BE49-F238E27FC236}">
                <a16:creationId xmlns:a16="http://schemas.microsoft.com/office/drawing/2014/main" id="{4245698D-3EA9-4691-F5A1-4BEBC1F721D6}"/>
              </a:ext>
            </a:extLst>
          </p:cNvPr>
          <p:cNvPicPr>
            <a:picLocks noChangeAspect="1"/>
          </p:cNvPicPr>
          <p:nvPr/>
        </p:nvPicPr>
        <p:blipFill>
          <a:blip r:embed="rId7"/>
          <a:stretch>
            <a:fillRect/>
          </a:stretch>
        </p:blipFill>
        <p:spPr>
          <a:xfrm>
            <a:off x="7017298" y="5769072"/>
            <a:ext cx="3425951" cy="3429000"/>
          </a:xfrm>
          <a:prstGeom prst="rect">
            <a:avLst/>
          </a:prstGeom>
        </p:spPr>
      </p:pic>
      <p:pic>
        <p:nvPicPr>
          <p:cNvPr id="6" name="Picture 5" descr="A crowd of people sitting at tables and chairs in a street&#10;&#10;Description automatically generated">
            <a:extLst>
              <a:ext uri="{FF2B5EF4-FFF2-40B4-BE49-F238E27FC236}">
                <a16:creationId xmlns:a16="http://schemas.microsoft.com/office/drawing/2014/main" id="{17641363-4D2D-AB7C-7295-6AA8B63A5321}"/>
              </a:ext>
            </a:extLst>
          </p:cNvPr>
          <p:cNvPicPr>
            <a:picLocks noChangeAspect="1"/>
          </p:cNvPicPr>
          <p:nvPr/>
        </p:nvPicPr>
        <p:blipFill>
          <a:blip r:embed="rId8"/>
          <a:stretch>
            <a:fillRect/>
          </a:stretch>
        </p:blipFill>
        <p:spPr>
          <a:xfrm>
            <a:off x="-3701057" y="6129552"/>
            <a:ext cx="3425951" cy="3429000"/>
          </a:xfrm>
          <a:prstGeom prst="rect">
            <a:avLst/>
          </a:prstGeom>
        </p:spPr>
      </p:pic>
    </p:spTree>
    <p:extLst>
      <p:ext uri="{BB962C8B-B14F-4D97-AF65-F5344CB8AC3E}">
        <p14:creationId xmlns:p14="http://schemas.microsoft.com/office/powerpoint/2010/main" val="336811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A4F5B-95BE-ACDA-42AE-128397B63F8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498C544E-B4FE-35CA-DBE1-967AC024F9D0}"/>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FE3680C9-0BFE-C05B-796D-517FA619050B}"/>
                </a:ext>
              </a:extLst>
            </p:cNvPr>
            <p:cNvGrpSpPr/>
            <p:nvPr/>
          </p:nvGrpSpPr>
          <p:grpSpPr>
            <a:xfrm>
              <a:off x="3721093" y="110907"/>
              <a:ext cx="3127136" cy="4486711"/>
              <a:chOff x="3721093" y="110907"/>
              <a:chExt cx="3127136" cy="4486711"/>
            </a:xfrm>
          </p:grpSpPr>
          <p:sp>
            <p:nvSpPr>
              <p:cNvPr id="19" name="TextBox 18">
                <a:extLst>
                  <a:ext uri="{FF2B5EF4-FFF2-40B4-BE49-F238E27FC236}">
                    <a16:creationId xmlns:a16="http://schemas.microsoft.com/office/drawing/2014/main" id="{58C5896B-C220-7767-D899-7277D915ECC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5C95B91-891F-2C46-A133-21D298CA7D0C}"/>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increased pressure on the NHS has caused a 'massive' winter crisis. It didn't create new jobs as the company brought in people from outside the area </a:t>
                </a:r>
              </a:p>
              <a:p>
                <a:r>
                  <a:rPr lang="en-GB" sz="1000">
                    <a:solidFill>
                      <a:srgbClr val="000000"/>
                    </a:solidFill>
                    <a:latin typeface="Calibri"/>
                    <a:cs typeface="Calibri"/>
                  </a:rPr>
                  <a:t>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 The hospital capacity has been reduced and waiting times have never been so long. Due to the other retirement homes in the town, this one is half empty therefore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A few new jobs are created and many people in the retirement home boost the voluntary sector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people in the home volunteer at a local conservation site which mitigates the impact of the village. Lots of new jobs are created,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Brings huge investment to the town with many new jobs and training. It has no impact on the emergency services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D3C693F2-9D6E-A04C-0BB7-DA9BEC8B631F}"/>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B1DEAE7-709B-181E-8CA2-AA917274BD9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RETIREMENT VILLAGE</a:t>
                </a:r>
              </a:p>
            </p:txBody>
          </p:sp>
          <p:sp>
            <p:nvSpPr>
              <p:cNvPr id="17" name="TextBox 16">
                <a:extLst>
                  <a:ext uri="{FF2B5EF4-FFF2-40B4-BE49-F238E27FC236}">
                    <a16:creationId xmlns:a16="http://schemas.microsoft.com/office/drawing/2014/main" id="{1DE347C4-0AF6-7A97-E433-29D967034367}"/>
                  </a:ext>
                </a:extLst>
              </p:cNvPr>
              <p:cNvSpPr txBox="1"/>
              <p:nvPr/>
            </p:nvSpPr>
            <p:spPr>
              <a:xfrm>
                <a:off x="154788" y="216773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Planning permission has been submitted for a new retirement village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1.Investment to the town</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2.Creation of new jobs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3.Boost to the voluntary sector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1.Increase pressure on the emergency services</a:t>
                </a:r>
              </a:p>
              <a:p>
                <a:r>
                  <a:rPr lang="en-GB" sz="1000" dirty="0">
                    <a:solidFill>
                      <a:srgbClr val="000000"/>
                    </a:solidFill>
                    <a:latin typeface="Calibri"/>
                    <a:cs typeface="Calibri"/>
                  </a:rPr>
                  <a:t>2.The site selected for the village is a conservation site</a:t>
                </a:r>
              </a:p>
              <a:p>
                <a:r>
                  <a:rPr lang="en-GB" sz="1000" dirty="0">
                    <a:solidFill>
                      <a:srgbClr val="000000"/>
                    </a:solidFill>
                    <a:latin typeface="Calibri"/>
                    <a:cs typeface="Calibri"/>
                  </a:rPr>
                  <a:t>3.There are four other retirement villages in the town</a:t>
                </a:r>
              </a:p>
            </p:txBody>
          </p:sp>
          <p:sp>
            <p:nvSpPr>
              <p:cNvPr id="23" name="TextBox 22">
                <a:extLst>
                  <a:ext uri="{FF2B5EF4-FFF2-40B4-BE49-F238E27FC236}">
                    <a16:creationId xmlns:a16="http://schemas.microsoft.com/office/drawing/2014/main" id="{8C39D423-C1F0-979A-B0A3-322B3C8CC7B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7337F8BD-896A-A0F0-D043-357C7F40D3D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D11A94-A454-69AF-EB27-155AF4CCC40D}"/>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29A219D7-CA7A-3B95-8DDB-DCF6E35A42C0}"/>
              </a:ext>
            </a:extLst>
          </p:cNvPr>
          <p:cNvGrpSpPr/>
          <p:nvPr/>
        </p:nvGrpSpPr>
        <p:grpSpPr>
          <a:xfrm>
            <a:off x="149465" y="5128269"/>
            <a:ext cx="6704088" cy="4753456"/>
            <a:chOff x="154788" y="59897"/>
            <a:chExt cx="6704088" cy="4753456"/>
          </a:xfrm>
        </p:grpSpPr>
        <p:grpSp>
          <p:nvGrpSpPr>
            <p:cNvPr id="55" name="Group 54">
              <a:extLst>
                <a:ext uri="{FF2B5EF4-FFF2-40B4-BE49-F238E27FC236}">
                  <a16:creationId xmlns:a16="http://schemas.microsoft.com/office/drawing/2014/main" id="{26143B05-378A-E86C-6B51-2969872B0DDE}"/>
                </a:ext>
              </a:extLst>
            </p:cNvPr>
            <p:cNvGrpSpPr/>
            <p:nvPr/>
          </p:nvGrpSpPr>
          <p:grpSpPr>
            <a:xfrm>
              <a:off x="3721095" y="59897"/>
              <a:ext cx="3137781" cy="4722387"/>
              <a:chOff x="3721095" y="59897"/>
              <a:chExt cx="3137781" cy="4722387"/>
            </a:xfrm>
          </p:grpSpPr>
          <p:sp>
            <p:nvSpPr>
              <p:cNvPr id="63" name="TextBox 62">
                <a:extLst>
                  <a:ext uri="{FF2B5EF4-FFF2-40B4-BE49-F238E27FC236}">
                    <a16:creationId xmlns:a16="http://schemas.microsoft.com/office/drawing/2014/main" id="{DD86193D-41D7-5082-8378-8444B4DB9A4C}"/>
                  </a:ext>
                </a:extLst>
              </p:cNvPr>
              <p:cNvSpPr txBox="1"/>
              <p:nvPr/>
            </p:nvSpPr>
            <p:spPr>
              <a:xfrm>
                <a:off x="3731740" y="5989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269CD7F-9E65-BE8D-9386-5DF84A04CB0E}"/>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ea typeface="Calibri"/>
                    <a:cs typeface="Calibri"/>
                  </a:rPr>
                  <a:t>1.Chaos and resignation</a:t>
                </a:r>
              </a:p>
              <a:p>
                <a:r>
                  <a:rPr lang="en-GB" sz="1000" dirty="0">
                    <a:latin typeface="Calibri"/>
                    <a:cs typeface="Calibri"/>
                  </a:rPr>
                  <a:t>Water has been greatly contaminated by the operation of the farm. As a result, the natural marine life has been endangered by the release of pathogens and parasites. People demand a new Mayor, You must close the fish farm immediately, pay 2 coins to decommission. </a:t>
                </a:r>
                <a:endParaRPr lang="en-GB" sz="1000" dirty="0"/>
              </a:p>
              <a:p>
                <a:endParaRPr lang="en-GB" sz="1050"/>
              </a:p>
              <a:p>
                <a:r>
                  <a:rPr lang="en-GB" sz="1000" b="1" dirty="0">
                    <a:latin typeface="Calibri"/>
                    <a:cs typeface="Calibri"/>
                  </a:rPr>
                  <a:t>2.Just chao</a:t>
                </a:r>
                <a:r>
                  <a:rPr lang="en-GB" sz="1000" dirty="0">
                    <a:latin typeface="Calibri"/>
                    <a:cs typeface="Calibri"/>
                  </a:rPr>
                  <a:t>s  </a:t>
                </a:r>
                <a:endParaRPr lang="en-GB" sz="1000" dirty="0"/>
              </a:p>
              <a:p>
                <a:r>
                  <a:rPr lang="en-GB" sz="1000" dirty="0">
                    <a:latin typeface="Calibri"/>
                    <a:cs typeface="Calibri"/>
                  </a:rPr>
                  <a:t>The fish farm attracts the local shark population resulting in  a surfer being attacked and wounded. </a:t>
                </a:r>
                <a:endParaRPr lang="en-GB" sz="1000" dirty="0">
                  <a:latin typeface="Calibri"/>
                  <a:ea typeface="Calibri"/>
                  <a:cs typeface="Calibri"/>
                </a:endParaRPr>
              </a:p>
              <a:p>
                <a:r>
                  <a:rPr lang="en-GB" sz="1000" dirty="0">
                    <a:latin typeface="Calibri"/>
                    <a:cs typeface="Calibri"/>
                  </a:rPr>
                  <a:t>For compensation, pay 1 coin.  </a:t>
                </a:r>
                <a:endParaRPr lang="en-GB" sz="1000" dirty="0"/>
              </a:p>
              <a:p>
                <a:endParaRPr lang="en-GB" sz="1050"/>
              </a:p>
              <a:p>
                <a:r>
                  <a:rPr lang="en-GB" sz="1000" b="1" dirty="0">
                    <a:latin typeface="Calibri"/>
                    <a:cs typeface="Calibri"/>
                  </a:rPr>
                  <a:t>3 &amp; 4.OK  </a:t>
                </a:r>
                <a:endParaRPr lang="en-GB" sz="1000" b="1" dirty="0"/>
              </a:p>
              <a:p>
                <a:r>
                  <a:rPr lang="en-GB" sz="1000" dirty="0">
                    <a:latin typeface="Calibri"/>
                    <a:cs typeface="Calibri"/>
                  </a:rPr>
                  <a:t>The fish farms are operational with no major complaints from the local people apart from the fishy smells. </a:t>
                </a:r>
                <a:endParaRPr lang="en-GB" sz="1000" dirty="0"/>
              </a:p>
              <a:p>
                <a:endParaRPr lang="en-GB" sz="1050" b="1"/>
              </a:p>
              <a:p>
                <a:r>
                  <a:rPr lang="en-GB" sz="1000" b="1" dirty="0">
                    <a:latin typeface="Calibri"/>
                    <a:cs typeface="Calibri"/>
                  </a:rPr>
                  <a:t>5.Good</a:t>
                </a:r>
                <a:r>
                  <a:rPr lang="en-GB" sz="1000" dirty="0">
                    <a:latin typeface="Calibri"/>
                    <a:cs typeface="Calibri"/>
                  </a:rPr>
                  <a:t>  </a:t>
                </a:r>
                <a:endParaRPr lang="en-GB" sz="1000" dirty="0"/>
              </a:p>
              <a:p>
                <a:r>
                  <a:rPr lang="en-GB" sz="1000" dirty="0">
                    <a:latin typeface="Calibri"/>
                    <a:cs typeface="Calibri"/>
                  </a:rPr>
                  <a:t>The fish farms are operational and working well, creating jobs and adding fish to the local palette. Receive 1 coin.   </a:t>
                </a:r>
                <a:endParaRPr lang="en-GB" sz="1000" dirty="0"/>
              </a:p>
              <a:p>
                <a:r>
                  <a:rPr lang="en-GB" sz="1000" b="1" dirty="0">
                    <a:latin typeface="Calibri"/>
                    <a:cs typeface="Calibri"/>
                  </a:rPr>
                  <a:t>6.Great </a:t>
                </a:r>
                <a:r>
                  <a:rPr lang="en-GB" sz="1000" dirty="0">
                    <a:latin typeface="Calibri"/>
                    <a:cs typeface="Calibri"/>
                  </a:rPr>
                  <a:t> </a:t>
                </a:r>
                <a:endParaRPr lang="en-GB" sz="1000" dirty="0"/>
              </a:p>
              <a:p>
                <a:r>
                  <a:rPr lang="en-GB" sz="1000" dirty="0">
                    <a:latin typeface="Calibri"/>
                    <a:cs typeface="Calibri"/>
                  </a:rPr>
                  <a:t>The fish farming has been a great success! Many more people can afford to have locally supplied fresh fish, saving air miles. The income from the farming has been put back into the local community in educating local fishermen on sustainable fishing practice. Collect two coins </a:t>
                </a:r>
                <a:endParaRPr lang="en-GB" sz="1000" dirty="0"/>
              </a:p>
            </p:txBody>
          </p:sp>
        </p:grpSp>
        <p:grpSp>
          <p:nvGrpSpPr>
            <p:cNvPr id="56" name="Group 55">
              <a:extLst>
                <a:ext uri="{FF2B5EF4-FFF2-40B4-BE49-F238E27FC236}">
                  <a16:creationId xmlns:a16="http://schemas.microsoft.com/office/drawing/2014/main" id="{E0E98DC0-D010-79D6-061D-31A466D4A822}"/>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314F24E8-8AFB-1170-1F67-3F89A441946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COMMERCIAL FISH FARMING</a:t>
                </a:r>
              </a:p>
            </p:txBody>
          </p:sp>
          <p:sp>
            <p:nvSpPr>
              <p:cNvPr id="60" name="TextBox 59">
                <a:extLst>
                  <a:ext uri="{FF2B5EF4-FFF2-40B4-BE49-F238E27FC236}">
                    <a16:creationId xmlns:a16="http://schemas.microsoft.com/office/drawing/2014/main" id="{7C8446A3-1BC3-4961-2743-E59CF7828B42}"/>
                  </a:ext>
                </a:extLst>
              </p:cNvPr>
              <p:cNvSpPr txBox="1"/>
              <p:nvPr/>
            </p:nvSpPr>
            <p:spPr>
              <a:xfrm>
                <a:off x="154788" y="2167733"/>
                <a:ext cx="3127135" cy="2092881"/>
              </a:xfrm>
              <a:prstGeom prst="rect">
                <a:avLst/>
              </a:prstGeom>
              <a:solidFill>
                <a:schemeClr val="bg1"/>
              </a:solidFill>
              <a:ln>
                <a:noFill/>
              </a:ln>
            </p:spPr>
            <p:txBody>
              <a:bodyPr wrap="square" rtlCol="0">
                <a:spAutoFit/>
              </a:bodyPr>
              <a:lstStyle/>
              <a:p>
                <a:pPr algn="ctr"/>
                <a:r>
                  <a:rPr lang="en-GB" sz="1000" dirty="0">
                    <a:latin typeface="Aptos"/>
                    <a:cs typeface="Calibri"/>
                  </a:rPr>
                  <a:t>Commercial</a:t>
                </a:r>
                <a:r>
                  <a:rPr lang="en-GB" sz="1000" dirty="0">
                    <a:ea typeface="+mn-lt"/>
                    <a:cs typeface="+mn-lt"/>
                  </a:rPr>
                  <a:t> fishing has worked in the town next door to you. You also have the option of giving it ago.  </a:t>
                </a:r>
                <a:r>
                  <a:rPr lang="en-US" sz="1000" dirty="0">
                    <a:ea typeface="+mn-lt"/>
                    <a:cs typeface="+mn-lt"/>
                  </a:rPr>
                  <a:t> </a:t>
                </a:r>
                <a:r>
                  <a:rPr lang="en-GB" sz="1000" dirty="0">
                    <a:latin typeface="Arial"/>
                    <a:cs typeface="Arial"/>
                  </a:rPr>
                  <a:t> </a:t>
                </a:r>
                <a:endParaRPr lang="en-GB" sz="1000" dirty="0">
                  <a:latin typeface="Calibri"/>
                  <a:cs typeface="Calibri"/>
                </a:endParaRPr>
              </a:p>
              <a:p>
                <a:pPr algn="ctr"/>
                <a:endParaRPr lang="en-GB" sz="1000" dirty="0"/>
              </a:p>
              <a:p>
                <a:r>
                  <a:rPr lang="en-GB" sz="1000" b="1" dirty="0">
                    <a:ea typeface="+mn-lt"/>
                    <a:cs typeface="+mn-lt"/>
                  </a:rPr>
                  <a:t>Positives</a:t>
                </a:r>
                <a:r>
                  <a:rPr lang="en-GB" sz="1000" dirty="0">
                    <a:ea typeface="+mn-lt"/>
                    <a:cs typeface="+mn-lt"/>
                  </a:rPr>
                  <a:t> </a:t>
                </a:r>
                <a:r>
                  <a:rPr lang="en-GB" sz="1000" dirty="0">
                    <a:latin typeface="Arial"/>
                    <a:cs typeface="Arial"/>
                  </a:rPr>
                  <a:t> </a:t>
                </a:r>
                <a:endParaRPr lang="en-GB" sz="1000" dirty="0"/>
              </a:p>
              <a:p>
                <a:r>
                  <a:rPr lang="en-GB" sz="1000" dirty="0">
                    <a:ea typeface="+mn-lt"/>
                    <a:cs typeface="+mn-lt"/>
                  </a:rPr>
                  <a:t>1.Boosts the local economy</a:t>
                </a:r>
                <a:r>
                  <a:rPr lang="en-GB" sz="1000" dirty="0">
                    <a:latin typeface="Arial"/>
                    <a:cs typeface="Arial"/>
                  </a:rPr>
                  <a:t> </a:t>
                </a:r>
                <a:endParaRPr lang="en-GB" sz="1000" dirty="0"/>
              </a:p>
              <a:p>
                <a:r>
                  <a:rPr lang="en-GB" sz="1000" dirty="0">
                    <a:ea typeface="+mn-lt"/>
                    <a:cs typeface="+mn-lt"/>
                  </a:rPr>
                  <a:t>2.Creates jobs along the fishery value chain</a:t>
                </a:r>
                <a:endParaRPr lang="en-GB" sz="1000" dirty="0"/>
              </a:p>
              <a:p>
                <a:r>
                  <a:rPr lang="en-GB" sz="1000" dirty="0">
                    <a:ea typeface="+mn-lt"/>
                    <a:cs typeface="+mn-lt"/>
                  </a:rPr>
                  <a:t>3.Makes high quality fish available for the local community</a:t>
                </a:r>
              </a:p>
              <a:p>
                <a:endParaRPr lang="en-GB" sz="1000" dirty="0"/>
              </a:p>
              <a:p>
                <a:r>
                  <a:rPr lang="en-GB" sz="1000" b="1" dirty="0">
                    <a:ea typeface="+mn-lt"/>
                    <a:cs typeface="+mn-lt"/>
                  </a:rPr>
                  <a:t>Potential Issues</a:t>
                </a:r>
                <a:r>
                  <a:rPr lang="en-GB" sz="1000" dirty="0">
                    <a:ea typeface="+mn-lt"/>
                    <a:cs typeface="+mn-lt"/>
                  </a:rPr>
                  <a:t> </a:t>
                </a:r>
                <a:r>
                  <a:rPr lang="en-GB" sz="1000" dirty="0">
                    <a:latin typeface="Arial"/>
                    <a:cs typeface="Arial"/>
                  </a:rPr>
                  <a:t> </a:t>
                </a:r>
                <a:endParaRPr lang="en-GB" sz="1000" dirty="0"/>
              </a:p>
              <a:p>
                <a:r>
                  <a:rPr lang="en-GB" sz="1000" dirty="0">
                    <a:ea typeface="+mn-lt"/>
                    <a:cs typeface="+mn-lt"/>
                  </a:rPr>
                  <a:t>1.Smelly </a:t>
                </a:r>
                <a:r>
                  <a:rPr lang="en-GB" sz="1000" dirty="0">
                    <a:latin typeface="Arial"/>
                    <a:cs typeface="Arial"/>
                  </a:rPr>
                  <a:t> </a:t>
                </a:r>
                <a:endParaRPr lang="en-GB" sz="1000" dirty="0"/>
              </a:p>
              <a:p>
                <a:r>
                  <a:rPr lang="en-GB" sz="1000" dirty="0">
                    <a:ea typeface="+mn-lt"/>
                    <a:cs typeface="+mn-lt"/>
                  </a:rPr>
                  <a:t>2. Water pollution will increase </a:t>
                </a:r>
                <a:r>
                  <a:rPr lang="en-GB" sz="1000" dirty="0">
                    <a:latin typeface="Arial"/>
                    <a:cs typeface="Arial"/>
                  </a:rPr>
                  <a:t> </a:t>
                </a:r>
                <a:endParaRPr lang="en-GB" sz="1000" dirty="0"/>
              </a:p>
              <a:p>
                <a:r>
                  <a:rPr lang="en-GB" sz="1000" dirty="0">
                    <a:ea typeface="+mn-lt"/>
                    <a:cs typeface="+mn-lt"/>
                  </a:rPr>
                  <a:t>3. Not popular with other water users</a:t>
                </a:r>
                <a:endParaRPr lang="en-GB" sz="1000" dirty="0"/>
              </a:p>
            </p:txBody>
          </p:sp>
          <p:sp>
            <p:nvSpPr>
              <p:cNvPr id="61" name="TextBox 60">
                <a:extLst>
                  <a:ext uri="{FF2B5EF4-FFF2-40B4-BE49-F238E27FC236}">
                    <a16:creationId xmlns:a16="http://schemas.microsoft.com/office/drawing/2014/main" id="{55227478-E084-BDE0-F5E4-0664FA6ABF3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4098" name="Picture 2" descr="The benefits of living in a retirement village - IRT">
            <a:extLst>
              <a:ext uri="{FF2B5EF4-FFF2-40B4-BE49-F238E27FC236}">
                <a16:creationId xmlns:a16="http://schemas.microsoft.com/office/drawing/2014/main" id="{2DA56A30-9312-1958-4C85-0E32841C664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617" t="-650" r="9877" b="650"/>
          <a:stretch/>
        </p:blipFill>
        <p:spPr bwMode="auto">
          <a:xfrm>
            <a:off x="144842" y="434072"/>
            <a:ext cx="2986742" cy="15943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Fish Farms: What Is Fish Farming and Why Is It Bad? | New Roots Institute">
            <a:extLst>
              <a:ext uri="{FF2B5EF4-FFF2-40B4-BE49-F238E27FC236}">
                <a16:creationId xmlns:a16="http://schemas.microsoft.com/office/drawing/2014/main" id="{794017D5-7A16-4CFF-4A53-470256F88C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3460" y="5451434"/>
            <a:ext cx="2748124" cy="1702002"/>
          </a:xfrm>
          <a:prstGeom prst="rect">
            <a:avLst/>
          </a:prstGeom>
        </p:spPr>
      </p:pic>
      <p:pic>
        <p:nvPicPr>
          <p:cNvPr id="2" name="Picture 1" descr="A fish farm in the water&#10;&#10;Description automatically generated">
            <a:extLst>
              <a:ext uri="{FF2B5EF4-FFF2-40B4-BE49-F238E27FC236}">
                <a16:creationId xmlns:a16="http://schemas.microsoft.com/office/drawing/2014/main" id="{18E817E4-1E5E-1D31-06CD-519E9FA7DBB4}"/>
              </a:ext>
            </a:extLst>
          </p:cNvPr>
          <p:cNvPicPr>
            <a:picLocks noChangeAspect="1"/>
          </p:cNvPicPr>
          <p:nvPr/>
        </p:nvPicPr>
        <p:blipFill>
          <a:blip r:embed="rId5"/>
          <a:stretch>
            <a:fillRect/>
          </a:stretch>
        </p:blipFill>
        <p:spPr>
          <a:xfrm>
            <a:off x="-4130490" y="5130990"/>
            <a:ext cx="3427863" cy="3429000"/>
          </a:xfrm>
          <a:prstGeom prst="rect">
            <a:avLst/>
          </a:prstGeom>
        </p:spPr>
      </p:pic>
      <p:pic>
        <p:nvPicPr>
          <p:cNvPr id="4" name="Picture 3" descr="A group of people sitting at a table outside a house&#10;&#10;Description automatically generated">
            <a:extLst>
              <a:ext uri="{FF2B5EF4-FFF2-40B4-BE49-F238E27FC236}">
                <a16:creationId xmlns:a16="http://schemas.microsoft.com/office/drawing/2014/main" id="{5BA9B5F8-2087-FC5A-7A12-BDF3104B4A64}"/>
              </a:ext>
            </a:extLst>
          </p:cNvPr>
          <p:cNvPicPr>
            <a:picLocks noChangeAspect="1"/>
          </p:cNvPicPr>
          <p:nvPr/>
        </p:nvPicPr>
        <p:blipFill>
          <a:blip r:embed="rId6"/>
          <a:stretch>
            <a:fillRect/>
          </a:stretch>
        </p:blipFill>
        <p:spPr>
          <a:xfrm>
            <a:off x="-3642744" y="318448"/>
            <a:ext cx="3427863" cy="3429000"/>
          </a:xfrm>
          <a:prstGeom prst="rect">
            <a:avLst/>
          </a:prstGeom>
        </p:spPr>
      </p:pic>
    </p:spTree>
    <p:extLst>
      <p:ext uri="{BB962C8B-B14F-4D97-AF65-F5344CB8AC3E}">
        <p14:creationId xmlns:p14="http://schemas.microsoft.com/office/powerpoint/2010/main" val="163531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43DE0-1CA5-A8A6-769D-1E32BCACFE5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32E5C8B-702E-9674-0597-A9F8815DBFC5}"/>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22D35719-900C-E17D-E56D-9303C3EA5DD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DEEA72F1-6928-F21F-F63D-DBB57330A65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43E3BD3B-3601-4D7D-6407-F32FE6398A0C}"/>
                  </a:ext>
                </a:extLst>
              </p:cNvPr>
              <p:cNvSpPr txBox="1"/>
              <p:nvPr/>
            </p:nvSpPr>
            <p:spPr>
              <a:xfrm>
                <a:off x="3721095" y="504190"/>
                <a:ext cx="3127134" cy="3239348"/>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mining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mine is a great success and has dramatically reduced unemployment and brought a lot of wealth into the area.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75A0CFB-1F4E-23E0-645E-E96B55B90898}"/>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0449C564-A03F-A3B3-23B4-D1B7C4BB34E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AN OPEN-CAST MINE</a:t>
                </a:r>
              </a:p>
            </p:txBody>
          </p:sp>
          <p:sp>
            <p:nvSpPr>
              <p:cNvPr id="17" name="TextBox 16">
                <a:extLst>
                  <a:ext uri="{FF2B5EF4-FFF2-40B4-BE49-F238E27FC236}">
                    <a16:creationId xmlns:a16="http://schemas.microsoft.com/office/drawing/2014/main" id="{81CAA028-2281-A62E-B48B-D80BFA0A594F}"/>
                  </a:ext>
                </a:extLst>
              </p:cNvPr>
              <p:cNvSpPr txBox="1"/>
              <p:nvPr/>
            </p:nvSpPr>
            <p:spPr>
              <a:xfrm>
                <a:off x="154788" y="1979473"/>
                <a:ext cx="3127135" cy="2554545"/>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A major lithium deposit has been discovered. If the council approves open-cast mining, local lithium will power the worlds digital batteries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a:cs typeface="Calibri"/>
                  </a:rPr>
                  <a:t>1.Creation of new jobs</a:t>
                </a:r>
              </a:p>
              <a:p>
                <a:r>
                  <a:rPr lang="en-GB" sz="1000" dirty="0">
                    <a:solidFill>
                      <a:srgbClr val="000000"/>
                    </a:solidFill>
                    <a:latin typeface="Calibri"/>
                    <a:cs typeface="Calibri"/>
                  </a:rPr>
                  <a:t>2.Contributing to green technologies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3.Improved economy for local businesses servicing the mine.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1.Open cast mining is not attractive, but the company will remediate the area on completion of mining activities</a:t>
                </a:r>
              </a:p>
              <a:p>
                <a:r>
                  <a:rPr lang="en-GB" sz="1000" dirty="0">
                    <a:solidFill>
                      <a:srgbClr val="000000"/>
                    </a:solidFill>
                    <a:latin typeface="Calibri" panose="020F0502020204030204" pitchFamily="34" charset="0"/>
                    <a:cs typeface="Calibri" panose="020F0502020204030204" pitchFamily="34" charset="0"/>
                  </a:rPr>
                  <a:t>2.Pollution from mining activities</a:t>
                </a:r>
              </a:p>
              <a:p>
                <a:r>
                  <a:rPr lang="en-GB" sz="1000" dirty="0">
                    <a:solidFill>
                      <a:srgbClr val="000000"/>
                    </a:solidFill>
                    <a:latin typeface="Calibri" panose="020F0502020204030204" pitchFamily="34" charset="0"/>
                    <a:cs typeface="Calibri" panose="020F0502020204030204" pitchFamily="34" charset="0"/>
                  </a:rPr>
                  <a:t>3.Dependent on worldwide demand for lithium</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3D7A7E7-3C18-7985-AB7F-7813330A5149}"/>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B2A0F296-89E4-AE0D-992C-51F31BC98C2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EE435F-7048-640B-874B-677CFA69399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1B253F8C-F47D-4BEF-C135-8CBAD86FB978}"/>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10069354-D2AF-FE93-CAF0-E205EA15CE28}"/>
                </a:ext>
              </a:extLst>
            </p:cNvPr>
            <p:cNvGrpSpPr/>
            <p:nvPr/>
          </p:nvGrpSpPr>
          <p:grpSpPr>
            <a:xfrm>
              <a:off x="3721093" y="110907"/>
              <a:ext cx="3127136" cy="3786520"/>
              <a:chOff x="3721093" y="110907"/>
              <a:chExt cx="3127136" cy="3786520"/>
            </a:xfrm>
          </p:grpSpPr>
          <p:sp>
            <p:nvSpPr>
              <p:cNvPr id="63" name="TextBox 62">
                <a:extLst>
                  <a:ext uri="{FF2B5EF4-FFF2-40B4-BE49-F238E27FC236}">
                    <a16:creationId xmlns:a16="http://schemas.microsoft.com/office/drawing/2014/main" id="{9F27A8E6-E4B5-8146-F81D-B283F58954F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FEC1D6DD-73C5-152A-5590-AFB2EFCFE9F3}"/>
                  </a:ext>
                </a:extLst>
              </p:cNvPr>
              <p:cNvSpPr txBox="1"/>
              <p:nvPr/>
            </p:nvSpPr>
            <p:spPr>
              <a:xfrm>
                <a:off x="3721095" y="504190"/>
                <a:ext cx="3127134" cy="3393237"/>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development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gigafactory was a great success and has dramatically reduced unemployment and brought a lot of wealth into the area.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C89582C-5F24-67EF-14B7-1C5FECAE62F4}"/>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B4D2C05E-A03A-1CAE-4D96-43060B7DA615}"/>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 GIGA FACTORY</a:t>
                </a:r>
              </a:p>
            </p:txBody>
          </p:sp>
          <p:sp>
            <p:nvSpPr>
              <p:cNvPr id="60" name="TextBox 59">
                <a:extLst>
                  <a:ext uri="{FF2B5EF4-FFF2-40B4-BE49-F238E27FC236}">
                    <a16:creationId xmlns:a16="http://schemas.microsoft.com/office/drawing/2014/main" id="{F41992DF-B0D6-60FF-665F-835ABCE092FD}"/>
                  </a:ext>
                </a:extLst>
              </p:cNvPr>
              <p:cNvSpPr txBox="1"/>
              <p:nvPr/>
            </p:nvSpPr>
            <p:spPr>
              <a:xfrm>
                <a:off x="154788" y="1979475"/>
                <a:ext cx="3127135" cy="2416046"/>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The council has been approached to approve a planning application for a huge factory in current waste land.</a:t>
                </a: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1.Creation of new jobs</a:t>
                </a:r>
              </a:p>
              <a:p>
                <a:r>
                  <a:rPr lang="en-GB" sz="1000" dirty="0">
                    <a:solidFill>
                      <a:srgbClr val="000000"/>
                    </a:solidFill>
                    <a:latin typeface="Calibri"/>
                    <a:cs typeface="Calibri"/>
                  </a:rPr>
                  <a:t>2.Contributing to green technologies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3.Improved economy for local businesses servicing the factory. </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1.Disruption during building and influx of people working there</a:t>
                </a:r>
              </a:p>
              <a:p>
                <a:r>
                  <a:rPr lang="en-GB" sz="1000" dirty="0">
                    <a:solidFill>
                      <a:srgbClr val="000000"/>
                    </a:solidFill>
                    <a:latin typeface="Calibri"/>
                    <a:cs typeface="Calibri"/>
                  </a:rPr>
                  <a:t>2.Likely to cause pollution, unless carefully controlled</a:t>
                </a:r>
              </a:p>
              <a:p>
                <a:r>
                  <a:rPr lang="en-GB" sz="1000" dirty="0">
                    <a:solidFill>
                      <a:srgbClr val="000000"/>
                    </a:solidFill>
                    <a:latin typeface="Calibri"/>
                    <a:cs typeface="Calibri"/>
                  </a:rPr>
                  <a:t>3. Eye sore, the factory will be massive and will need a carefully chosen location</a:t>
                </a:r>
                <a:endParaRPr lang="en-GB" sz="105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E86431CE-CBEC-CAC2-A458-B7E4DEC39A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Photo of a large factory building in china on Craiyon">
            <a:extLst>
              <a:ext uri="{FF2B5EF4-FFF2-40B4-BE49-F238E27FC236}">
                <a16:creationId xmlns:a16="http://schemas.microsoft.com/office/drawing/2014/main" id="{6D3B54AE-B9F0-5A96-6B8D-142B3D95E2E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53919" y="5502444"/>
            <a:ext cx="2118225" cy="149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46" name="Picture 2" descr="Plymouth's tungsten mine set to be in action by 2026 - Plymouth Live">
            <a:extLst>
              <a:ext uri="{FF2B5EF4-FFF2-40B4-BE49-F238E27FC236}">
                <a16:creationId xmlns:a16="http://schemas.microsoft.com/office/drawing/2014/main" id="{9F5F4C12-B758-18AA-A810-DDE0D3D656B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78143" y="363014"/>
            <a:ext cx="2469776" cy="15702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nstruction site in a mountain&#10;&#10;Description automatically generated">
            <a:extLst>
              <a:ext uri="{FF2B5EF4-FFF2-40B4-BE49-F238E27FC236}">
                <a16:creationId xmlns:a16="http://schemas.microsoft.com/office/drawing/2014/main" id="{AC786A04-39DD-70E7-941C-4B9E34DB5E22}"/>
              </a:ext>
            </a:extLst>
          </p:cNvPr>
          <p:cNvPicPr>
            <a:picLocks noChangeAspect="1"/>
          </p:cNvPicPr>
          <p:nvPr/>
        </p:nvPicPr>
        <p:blipFill>
          <a:blip r:embed="rId5"/>
          <a:stretch>
            <a:fillRect/>
          </a:stretch>
        </p:blipFill>
        <p:spPr>
          <a:xfrm>
            <a:off x="-6303175" y="148419"/>
            <a:ext cx="3427863" cy="3429000"/>
          </a:xfrm>
          <a:prstGeom prst="rect">
            <a:avLst/>
          </a:prstGeom>
        </p:spPr>
      </p:pic>
      <p:pic>
        <p:nvPicPr>
          <p:cNvPr id="5" name="Picture 4">
            <a:extLst>
              <a:ext uri="{FF2B5EF4-FFF2-40B4-BE49-F238E27FC236}">
                <a16:creationId xmlns:a16="http://schemas.microsoft.com/office/drawing/2014/main" id="{DD75D52C-BFC0-D09B-A463-286973006BBB}"/>
              </a:ext>
            </a:extLst>
          </p:cNvPr>
          <p:cNvPicPr>
            <a:picLocks noChangeAspect="1"/>
          </p:cNvPicPr>
          <p:nvPr/>
        </p:nvPicPr>
        <p:blipFill>
          <a:blip r:embed="rId6"/>
          <a:stretch>
            <a:fillRect/>
          </a:stretch>
        </p:blipFill>
        <p:spPr>
          <a:xfrm>
            <a:off x="7375875" y="222345"/>
            <a:ext cx="3427863" cy="3429000"/>
          </a:xfrm>
          <a:prstGeom prst="rect">
            <a:avLst/>
          </a:prstGeom>
        </p:spPr>
      </p:pic>
      <p:pic>
        <p:nvPicPr>
          <p:cNvPr id="6" name="Picture 5">
            <a:extLst>
              <a:ext uri="{FF2B5EF4-FFF2-40B4-BE49-F238E27FC236}">
                <a16:creationId xmlns:a16="http://schemas.microsoft.com/office/drawing/2014/main" id="{E3198EF2-37CA-8C02-2171-C01B3F2742F3}"/>
              </a:ext>
            </a:extLst>
          </p:cNvPr>
          <p:cNvPicPr>
            <a:picLocks noChangeAspect="1"/>
          </p:cNvPicPr>
          <p:nvPr/>
        </p:nvPicPr>
        <p:blipFill>
          <a:blip r:embed="rId7"/>
          <a:stretch>
            <a:fillRect/>
          </a:stretch>
        </p:blipFill>
        <p:spPr>
          <a:xfrm>
            <a:off x="10804874" y="222345"/>
            <a:ext cx="3427863" cy="3429000"/>
          </a:xfrm>
          <a:prstGeom prst="rect">
            <a:avLst/>
          </a:prstGeom>
        </p:spPr>
      </p:pic>
      <p:pic>
        <p:nvPicPr>
          <p:cNvPr id="7" name="Picture 6" descr="A factory with solar panels and wind turbines&#10;&#10;Description automatically generated">
            <a:extLst>
              <a:ext uri="{FF2B5EF4-FFF2-40B4-BE49-F238E27FC236}">
                <a16:creationId xmlns:a16="http://schemas.microsoft.com/office/drawing/2014/main" id="{CD40E09D-ADA0-A525-6E8E-9645BA31C292}"/>
              </a:ext>
            </a:extLst>
          </p:cNvPr>
          <p:cNvPicPr>
            <a:picLocks noChangeAspect="1"/>
          </p:cNvPicPr>
          <p:nvPr/>
        </p:nvPicPr>
        <p:blipFill>
          <a:blip r:embed="rId8"/>
          <a:stretch>
            <a:fillRect/>
          </a:stretch>
        </p:blipFill>
        <p:spPr>
          <a:xfrm>
            <a:off x="-5261173" y="4953568"/>
            <a:ext cx="3427863" cy="3429000"/>
          </a:xfrm>
          <a:prstGeom prst="rect">
            <a:avLst/>
          </a:prstGeom>
        </p:spPr>
      </p:pic>
      <p:pic>
        <p:nvPicPr>
          <p:cNvPr id="8" name="Picture 7" descr="A factory with many buildings and windmills&#10;&#10;Description automatically generated">
            <a:extLst>
              <a:ext uri="{FF2B5EF4-FFF2-40B4-BE49-F238E27FC236}">
                <a16:creationId xmlns:a16="http://schemas.microsoft.com/office/drawing/2014/main" id="{C3CDB822-9B37-05B9-0004-B51AEDC5BDE2}"/>
              </a:ext>
            </a:extLst>
          </p:cNvPr>
          <p:cNvPicPr>
            <a:picLocks noChangeAspect="1"/>
          </p:cNvPicPr>
          <p:nvPr/>
        </p:nvPicPr>
        <p:blipFill>
          <a:blip r:embed="rId9"/>
          <a:stretch>
            <a:fillRect/>
          </a:stretch>
        </p:blipFill>
        <p:spPr>
          <a:xfrm>
            <a:off x="7619747" y="5145775"/>
            <a:ext cx="3427863" cy="3429000"/>
          </a:xfrm>
          <a:prstGeom prst="rect">
            <a:avLst/>
          </a:prstGeom>
        </p:spPr>
      </p:pic>
    </p:spTree>
    <p:extLst>
      <p:ext uri="{BB962C8B-B14F-4D97-AF65-F5344CB8AC3E}">
        <p14:creationId xmlns:p14="http://schemas.microsoft.com/office/powerpoint/2010/main" val="366147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44C1-CB83-B86B-BF42-784F0452570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81144E2-2426-65FE-2B2D-0D42022C6666}"/>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510CA0A0-3210-40DA-F6F9-B5AAC27A7B15}"/>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F52998C6-6078-FD4E-4CD6-887A3A94AAF9}"/>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AF41C37-F423-3BEC-9CD8-E183C8623F5B}"/>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Significant stress on local infrastructure. Unemployment rises. 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project over-runs and requires 1 coin to cover the additional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on time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new jobs are created, and the local economy grows.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village becomes a highly sought after place to live which increases investment and services in the area.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1851D88E-354D-4895-A503-B6ABB80C5A5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CA113269-413C-5431-45C6-2393EA34F9F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SATELLITE VILLAGE</a:t>
                </a:r>
              </a:p>
            </p:txBody>
          </p:sp>
          <p:sp>
            <p:nvSpPr>
              <p:cNvPr id="17" name="TextBox 16">
                <a:extLst>
                  <a:ext uri="{FF2B5EF4-FFF2-40B4-BE49-F238E27FC236}">
                    <a16:creationId xmlns:a16="http://schemas.microsoft.com/office/drawing/2014/main" id="{148A4EBB-0468-BFCB-20B3-6639F9069D94}"/>
                  </a:ext>
                </a:extLst>
              </p:cNvPr>
              <p:cNvSpPr txBox="1"/>
              <p:nvPr/>
            </p:nvSpPr>
            <p:spPr>
              <a:xfrm>
                <a:off x="154788" y="197947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help develop the town, the council will approve the development of a satellite village on local land, allowing a significant boost in the overall population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a:cs typeface="Calibri"/>
                  </a:rPr>
                  <a:t>1.Job creation in building the new village</a:t>
                </a:r>
              </a:p>
              <a:p>
                <a:r>
                  <a:rPr lang="en-GB" sz="1000" dirty="0">
                    <a:solidFill>
                      <a:srgbClr val="000000"/>
                    </a:solidFill>
                    <a:latin typeface="Calibri"/>
                    <a:cs typeface="Calibri"/>
                  </a:rPr>
                  <a:t>2.Quick and significant increase in population</a:t>
                </a:r>
              </a:p>
              <a:p>
                <a:r>
                  <a:rPr lang="en-GB" sz="1000" dirty="0">
                    <a:solidFill>
                      <a:srgbClr val="000000"/>
                    </a:solidFill>
                    <a:latin typeface="Calibri"/>
                    <a:cs typeface="Calibri"/>
                  </a:rPr>
                  <a:t>3.Create demand for jobs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1.Loss of local land for building</a:t>
                </a:r>
              </a:p>
              <a:p>
                <a:r>
                  <a:rPr lang="en-GB" sz="1000" dirty="0">
                    <a:solidFill>
                      <a:srgbClr val="000000"/>
                    </a:solidFill>
                    <a:latin typeface="Calibri" panose="020F0502020204030204" pitchFamily="34" charset="0"/>
                    <a:cs typeface="Calibri" panose="020F0502020204030204" pitchFamily="34" charset="0"/>
                  </a:rPr>
                  <a:t>2.Sudden influx of population will stress local infrastructure</a:t>
                </a:r>
              </a:p>
              <a:p>
                <a:r>
                  <a:rPr lang="en-GB" sz="1000" dirty="0">
                    <a:solidFill>
                      <a:srgbClr val="000000"/>
                    </a:solidFill>
                    <a:latin typeface="Calibri" panose="020F0502020204030204" pitchFamily="34" charset="0"/>
                    <a:cs typeface="Calibri" panose="020F0502020204030204" pitchFamily="34" charset="0"/>
                  </a:rPr>
                  <a:t>3.More competition for local jobs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5E7427E-0507-7E72-F31C-122869B44BF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1C9F13AA-8247-606B-7716-B1FF79F9151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A9DFCDB-A036-2AEF-0A6C-DA6B62FE892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0F738ED-2AEC-3C47-42CE-B4EFB03C7CC8}"/>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5845D22E-1AA6-6C9D-C3F5-B888FB5D9DD2}"/>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1C0ED748-D7D8-2882-F712-ECB2510FF5CA}"/>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1702217-E8C4-0F93-3E91-AC5082124DD5}"/>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Protests occur as people view the ‘city’ as an open prison. Disabled people complain they are unable to freely move around the town. </a:t>
                </a:r>
              </a:p>
              <a:p>
                <a:r>
                  <a:rPr lang="en-GB" sz="1000" dirty="0">
                    <a:solidFill>
                      <a:srgbClr val="000000"/>
                    </a:solidFill>
                    <a:latin typeface="Calibri"/>
                    <a:ea typeface="Calibri"/>
                    <a:cs typeface="Calibri"/>
                  </a:rPr>
                  <a:t>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project over-runs and local people find travelling difficult. Requires 1 coin to cover the additional costs.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on time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People love the village like feel and the reduced traffic.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Improvement in local air quality due to reduced traffic. Increased community cohesion which makes everyone very happy. Cases of mental health reduce.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E0A4E7E1-47A9-0436-078F-82DA28A7A5A9}"/>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A34C618E-E74A-5B1F-F74F-60AA9426AC8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15 MINUTE CITY </a:t>
                </a:r>
              </a:p>
            </p:txBody>
          </p:sp>
          <p:sp>
            <p:nvSpPr>
              <p:cNvPr id="60" name="TextBox 59">
                <a:extLst>
                  <a:ext uri="{FF2B5EF4-FFF2-40B4-BE49-F238E27FC236}">
                    <a16:creationId xmlns:a16="http://schemas.microsoft.com/office/drawing/2014/main" id="{4EB23F79-23DF-7102-7A86-D0BE4F395845}"/>
                  </a:ext>
                </a:extLst>
              </p:cNvPr>
              <p:cNvSpPr txBox="1"/>
              <p:nvPr/>
            </p:nvSpPr>
            <p:spPr>
              <a:xfrm>
                <a:off x="154788" y="1845000"/>
                <a:ext cx="3127135" cy="2115964"/>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help develop the town, the council will approve the creation of 15. minute cities to localise work, residential and commercial activities and reduce private motor use</a:t>
                </a: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1.Village-like feel with all amenities on your doorstep</a:t>
                </a:r>
              </a:p>
              <a:p>
                <a:r>
                  <a:rPr lang="en-GB" sz="1000" dirty="0">
                    <a:solidFill>
                      <a:srgbClr val="000000"/>
                    </a:solidFill>
                    <a:latin typeface="Calibri"/>
                    <a:cs typeface="Calibri"/>
                  </a:rPr>
                  <a:t>2.Reduce traffic use and improved air quality</a:t>
                </a:r>
              </a:p>
              <a:p>
                <a:r>
                  <a:rPr lang="en-GB" sz="1000" dirty="0">
                    <a:solidFill>
                      <a:srgbClr val="000000"/>
                    </a:solidFill>
                    <a:latin typeface="Calibri"/>
                    <a:cs typeface="Calibri"/>
                  </a:rPr>
                  <a:t>3.Promotion of neighbourliness and social cohesion</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1.Viewed as open-prisons and loss of freedom</a:t>
                </a:r>
              </a:p>
              <a:p>
                <a:r>
                  <a:rPr lang="en-GB" sz="1000" dirty="0">
                    <a:solidFill>
                      <a:srgbClr val="000000"/>
                    </a:solidFill>
                    <a:latin typeface="Calibri"/>
                    <a:cs typeface="Calibri"/>
                  </a:rPr>
                  <a:t>2.Difficulties in travelling</a:t>
                </a:r>
              </a:p>
              <a:p>
                <a:r>
                  <a:rPr lang="en-GB" sz="1000" dirty="0">
                    <a:solidFill>
                      <a:srgbClr val="000000"/>
                    </a:solidFill>
                    <a:latin typeface="Calibri"/>
                    <a:cs typeface="Calibri"/>
                  </a:rPr>
                  <a:t>3.Unproven locally</a:t>
                </a:r>
                <a:endParaRPr lang="en-GB" sz="105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2945C4C2-ABB9-9174-C147-AC832A48D46A}"/>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7170" name="Picture 2" descr="SHERFORD NEW TOWN, South Hans, DEVON">
            <a:extLst>
              <a:ext uri="{FF2B5EF4-FFF2-40B4-BE49-F238E27FC236}">
                <a16:creationId xmlns:a16="http://schemas.microsoft.com/office/drawing/2014/main" id="{17A8BC65-788F-2C49-AD7D-2CA3AD51938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8934" y="399989"/>
            <a:ext cx="2807972" cy="15794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surprising stickiness of the “15-minute city” | World Economic Forum">
            <a:extLst>
              <a:ext uri="{FF2B5EF4-FFF2-40B4-BE49-F238E27FC236}">
                <a16:creationId xmlns:a16="http://schemas.microsoft.com/office/drawing/2014/main" id="{AFC662D1-2271-EBF3-42D6-496F456167E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96"/>
          <a:stretch/>
        </p:blipFill>
        <p:spPr bwMode="auto">
          <a:xfrm>
            <a:off x="506537" y="5502444"/>
            <a:ext cx="2412989" cy="13283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291D77-AD60-448F-0EBB-3BEE7AF3654F}"/>
              </a:ext>
            </a:extLst>
          </p:cNvPr>
          <p:cNvPicPr>
            <a:picLocks noChangeAspect="1"/>
          </p:cNvPicPr>
          <p:nvPr/>
        </p:nvPicPr>
        <p:blipFill>
          <a:blip r:embed="rId5"/>
          <a:stretch>
            <a:fillRect/>
          </a:stretch>
        </p:blipFill>
        <p:spPr>
          <a:xfrm>
            <a:off x="-3880938" y="77336"/>
            <a:ext cx="3425951" cy="3429000"/>
          </a:xfrm>
          <a:prstGeom prst="rect">
            <a:avLst/>
          </a:prstGeom>
        </p:spPr>
      </p:pic>
      <p:pic>
        <p:nvPicPr>
          <p:cNvPr id="4" name="Picture 3" descr="A group of people walking around a town&#10;&#10;Description automatically generated">
            <a:extLst>
              <a:ext uri="{FF2B5EF4-FFF2-40B4-BE49-F238E27FC236}">
                <a16:creationId xmlns:a16="http://schemas.microsoft.com/office/drawing/2014/main" id="{45734C64-68B8-46CB-10D2-911E3229E2D7}"/>
              </a:ext>
            </a:extLst>
          </p:cNvPr>
          <p:cNvPicPr>
            <a:picLocks noChangeAspect="1"/>
          </p:cNvPicPr>
          <p:nvPr/>
        </p:nvPicPr>
        <p:blipFill>
          <a:blip r:embed="rId6"/>
          <a:stretch>
            <a:fillRect/>
          </a:stretch>
        </p:blipFill>
        <p:spPr>
          <a:xfrm>
            <a:off x="-3637734" y="4451686"/>
            <a:ext cx="3425951" cy="3429000"/>
          </a:xfrm>
          <a:prstGeom prst="rect">
            <a:avLst/>
          </a:prstGeom>
        </p:spPr>
      </p:pic>
      <p:pic>
        <p:nvPicPr>
          <p:cNvPr id="6" name="Picture 5" descr="A group of people walking around a city&#10;&#10;Description automatically generated">
            <a:extLst>
              <a:ext uri="{FF2B5EF4-FFF2-40B4-BE49-F238E27FC236}">
                <a16:creationId xmlns:a16="http://schemas.microsoft.com/office/drawing/2014/main" id="{80A08952-2415-4B97-4C45-D21E5AAB5977}"/>
              </a:ext>
            </a:extLst>
          </p:cNvPr>
          <p:cNvPicPr>
            <a:picLocks noChangeAspect="1"/>
          </p:cNvPicPr>
          <p:nvPr/>
        </p:nvPicPr>
        <p:blipFill>
          <a:blip r:embed="rId7"/>
          <a:stretch>
            <a:fillRect/>
          </a:stretch>
        </p:blipFill>
        <p:spPr>
          <a:xfrm>
            <a:off x="8166653" y="4584475"/>
            <a:ext cx="3425951" cy="3429000"/>
          </a:xfrm>
          <a:prstGeom prst="rect">
            <a:avLst/>
          </a:prstGeom>
        </p:spPr>
      </p:pic>
    </p:spTree>
    <p:extLst>
      <p:ext uri="{BB962C8B-B14F-4D97-AF65-F5344CB8AC3E}">
        <p14:creationId xmlns:p14="http://schemas.microsoft.com/office/powerpoint/2010/main" val="331787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C6BB-82C1-B81E-5CA3-3C74949839C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4AA1E25-B43B-BE1E-A8F1-5E3C5889A2F1}"/>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3862417-DAB8-044B-FFE4-E468C58BBB3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62ABBE9D-6506-7C50-58A5-D1320E31BF36}"/>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5495D31-4E3D-4733-AD34-3E016D895E67}"/>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Five prisoners escape and cause chaos in the town.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requires 1 coin to cover the additional costs. Dog walkers are angry they've lost their favourite spot!</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Increased employment reduces unemployment rates.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Increased employment and investment to the town.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23E691A6-6115-B222-F264-08674407D23E}"/>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26CC3C6-1806-5F54-CF58-BC5BBAA5A29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PRISON</a:t>
                </a:r>
              </a:p>
            </p:txBody>
          </p:sp>
          <p:sp>
            <p:nvSpPr>
              <p:cNvPr id="17" name="TextBox 16">
                <a:extLst>
                  <a:ext uri="{FF2B5EF4-FFF2-40B4-BE49-F238E27FC236}">
                    <a16:creationId xmlns:a16="http://schemas.microsoft.com/office/drawing/2014/main" id="{C19E27AF-7DA1-9E6E-FF94-A0E14C36F9BA}"/>
                  </a:ext>
                </a:extLst>
              </p:cNvPr>
              <p:cNvSpPr txBox="1"/>
              <p:nvPr/>
            </p:nvSpPr>
            <p:spPr>
              <a:xfrm>
                <a:off x="154788" y="197947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Planning permission has been submitted for a new prison to be built on the abandoned car factory site.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 employment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 investment in the local area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3.Draws skilled and educated people to the area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1.The site selected is a popular site for walkers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2.Concerns around prisoners escaping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3.Town reputation </a:t>
                </a:r>
                <a:endParaRPr lang="en-GB" sz="1000" dirty="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F005DD8-4E0A-2199-7030-D496B550BA84}"/>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17C8B7D-565D-4DD0-1160-16D855C8479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38DB9DF-975E-CE2E-2C03-0523E53E24B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C4AF0C6A-DB7C-4F0B-62D7-B7AC1FE7DEA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F4024229-86DA-885E-3A81-3D7D25170FC9}"/>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50B3464F-B782-5BA2-1297-4285FC34FD83}"/>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6D30B3F8-2296-EF6D-0DFA-9DAEBC0BA856}"/>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Violent protests occur in the town . 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Long term hostelling led to violent damage and requires 1 coin to cover the additional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okay and there is increased cultural diversity in the town. A new Lebanese restaurant has opened, and people are very happy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with generous Government subsidies in place.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Immigrants embed themselves in the local community, it helps to increase social cohesion.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3D69E5C2-2C7A-7D0D-7E91-5D07CDBB82D0}"/>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03D9007-E4B3-9C4F-9826-21D1C4421C0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HOST IMMIGRANTS</a:t>
                </a:r>
              </a:p>
            </p:txBody>
          </p:sp>
          <p:sp>
            <p:nvSpPr>
              <p:cNvPr id="60" name="TextBox 59">
                <a:extLst>
                  <a:ext uri="{FF2B5EF4-FFF2-40B4-BE49-F238E27FC236}">
                    <a16:creationId xmlns:a16="http://schemas.microsoft.com/office/drawing/2014/main" id="{7423D76A-0192-1EBD-DF12-E721D4CFBFD1}"/>
                  </a:ext>
                </a:extLst>
              </p:cNvPr>
              <p:cNvSpPr txBox="1"/>
              <p:nvPr/>
            </p:nvSpPr>
            <p:spPr>
              <a:xfrm>
                <a:off x="154788" y="1925685"/>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Immigrants are coming to your country from war-torn regions and oppressive regimes and need to be housed. The council can use a disused army base to house and integrate them into the local community.</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1.Help address global problems with local solutions.</a:t>
                </a:r>
              </a:p>
              <a:p>
                <a:r>
                  <a:rPr lang="en-GB" sz="1000" dirty="0">
                    <a:solidFill>
                      <a:srgbClr val="000000"/>
                    </a:solidFill>
                    <a:latin typeface="Calibri" panose="020F0502020204030204" pitchFamily="34" charset="0"/>
                    <a:cs typeface="Calibri" panose="020F0502020204030204" pitchFamily="34" charset="0"/>
                  </a:rPr>
                  <a:t>2.Increase the cultural diversity of the local area.</a:t>
                </a:r>
              </a:p>
              <a:p>
                <a:r>
                  <a:rPr lang="en-GB" sz="1000" dirty="0">
                    <a:solidFill>
                      <a:srgbClr val="000000"/>
                    </a:solidFill>
                    <a:latin typeface="Calibri" panose="020F0502020204030204" pitchFamily="34" charset="0"/>
                    <a:cs typeface="Calibri" panose="020F0502020204030204" pitchFamily="34" charset="0"/>
                  </a:rPr>
                  <a:t>3.Generous government subsidies on offer</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1.Immigration can be a divisive issue with locals</a:t>
                </a:r>
              </a:p>
              <a:p>
                <a:r>
                  <a:rPr lang="en-GB" sz="1000" dirty="0">
                    <a:solidFill>
                      <a:srgbClr val="000000"/>
                    </a:solidFill>
                    <a:latin typeface="Calibri" panose="020F0502020204030204" pitchFamily="34" charset="0"/>
                    <a:cs typeface="Calibri" panose="020F0502020204030204" pitchFamily="34" charset="0"/>
                  </a:rPr>
                  <a:t>2.Challenge for immigrants to ‘fit in’ with local culture and customs.</a:t>
                </a:r>
              </a:p>
              <a:p>
                <a:r>
                  <a:rPr lang="en-GB" sz="1000" dirty="0">
                    <a:solidFill>
                      <a:srgbClr val="000000"/>
                    </a:solidFill>
                    <a:latin typeface="Calibri" panose="020F0502020204030204" pitchFamily="34" charset="0"/>
                    <a:cs typeface="Calibri" panose="020F0502020204030204" pitchFamily="34" charset="0"/>
                  </a:rPr>
                  <a:t>3.Long-term hostelling can lead to violent damage.</a:t>
                </a:r>
              </a:p>
            </p:txBody>
          </p:sp>
          <p:sp>
            <p:nvSpPr>
              <p:cNvPr id="61" name="TextBox 60">
                <a:extLst>
                  <a:ext uri="{FF2B5EF4-FFF2-40B4-BE49-F238E27FC236}">
                    <a16:creationId xmlns:a16="http://schemas.microsoft.com/office/drawing/2014/main" id="{33856855-FC73-ED7A-D61D-20B3BCB4F16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1026" name="Picture 2" descr="Healthcare provision in prisons">
            <a:extLst>
              <a:ext uri="{FF2B5EF4-FFF2-40B4-BE49-F238E27FC236}">
                <a16:creationId xmlns:a16="http://schemas.microsoft.com/office/drawing/2014/main" id="{4977547B-DDCB-5888-C3E7-842DD9CC34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5121" y="371802"/>
            <a:ext cx="2384613" cy="1589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immigration processing centre at Manston and why is it proving  so controversial?">
            <a:extLst>
              <a:ext uri="{FF2B5EF4-FFF2-40B4-BE49-F238E27FC236}">
                <a16:creationId xmlns:a16="http://schemas.microsoft.com/office/drawing/2014/main" id="{C799718D-C14F-F2B6-FF84-B9A0B41DD7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0600" y="5485435"/>
            <a:ext cx="2692516" cy="14584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fence around it&#10;&#10;Description automatically generated">
            <a:extLst>
              <a:ext uri="{FF2B5EF4-FFF2-40B4-BE49-F238E27FC236}">
                <a16:creationId xmlns:a16="http://schemas.microsoft.com/office/drawing/2014/main" id="{1F467490-832A-D656-68DB-AB972FC3D544}"/>
              </a:ext>
            </a:extLst>
          </p:cNvPr>
          <p:cNvPicPr>
            <a:picLocks noChangeAspect="1"/>
          </p:cNvPicPr>
          <p:nvPr/>
        </p:nvPicPr>
        <p:blipFill>
          <a:blip r:embed="rId5"/>
          <a:stretch>
            <a:fillRect/>
          </a:stretch>
        </p:blipFill>
        <p:spPr>
          <a:xfrm>
            <a:off x="-4522164" y="251915"/>
            <a:ext cx="3427863" cy="3429000"/>
          </a:xfrm>
          <a:prstGeom prst="rect">
            <a:avLst/>
          </a:prstGeom>
        </p:spPr>
      </p:pic>
      <p:pic>
        <p:nvPicPr>
          <p:cNvPr id="3" name="Picture 2" descr="Aerial view of a camp site surrounded by trees and a river&#10;&#10;Description automatically generated">
            <a:extLst>
              <a:ext uri="{FF2B5EF4-FFF2-40B4-BE49-F238E27FC236}">
                <a16:creationId xmlns:a16="http://schemas.microsoft.com/office/drawing/2014/main" id="{4030B19C-1C78-510D-9AC9-9FE64B57690B}"/>
              </a:ext>
            </a:extLst>
          </p:cNvPr>
          <p:cNvPicPr>
            <a:picLocks noChangeAspect="1"/>
          </p:cNvPicPr>
          <p:nvPr/>
        </p:nvPicPr>
        <p:blipFill>
          <a:blip r:embed="rId6"/>
          <a:stretch>
            <a:fillRect/>
          </a:stretch>
        </p:blipFill>
        <p:spPr>
          <a:xfrm>
            <a:off x="-3620574" y="4879643"/>
            <a:ext cx="3427863" cy="3429000"/>
          </a:xfrm>
          <a:prstGeom prst="rect">
            <a:avLst/>
          </a:prstGeom>
        </p:spPr>
      </p:pic>
      <p:pic>
        <p:nvPicPr>
          <p:cNvPr id="4" name="Picture 3" descr="A river and campfire surrounded by tents&#10;&#10;Description automatically generated">
            <a:extLst>
              <a:ext uri="{FF2B5EF4-FFF2-40B4-BE49-F238E27FC236}">
                <a16:creationId xmlns:a16="http://schemas.microsoft.com/office/drawing/2014/main" id="{960D87B3-B317-0103-6A0B-4D86B419909A}"/>
              </a:ext>
            </a:extLst>
          </p:cNvPr>
          <p:cNvPicPr>
            <a:picLocks noChangeAspect="1"/>
          </p:cNvPicPr>
          <p:nvPr/>
        </p:nvPicPr>
        <p:blipFill>
          <a:blip r:embed="rId7"/>
          <a:stretch>
            <a:fillRect/>
          </a:stretch>
        </p:blipFill>
        <p:spPr>
          <a:xfrm>
            <a:off x="7124612" y="5241878"/>
            <a:ext cx="3427863" cy="3429000"/>
          </a:xfrm>
          <a:prstGeom prst="rect">
            <a:avLst/>
          </a:prstGeom>
        </p:spPr>
      </p:pic>
      <p:pic>
        <p:nvPicPr>
          <p:cNvPr id="5" name="Picture 4" descr="A group of tents in a forest&#10;&#10;Description automatically generated">
            <a:extLst>
              <a:ext uri="{FF2B5EF4-FFF2-40B4-BE49-F238E27FC236}">
                <a16:creationId xmlns:a16="http://schemas.microsoft.com/office/drawing/2014/main" id="{21E4B341-1B13-F02C-A24F-752F8E6DC4DC}"/>
              </a:ext>
            </a:extLst>
          </p:cNvPr>
          <p:cNvPicPr>
            <a:picLocks noChangeAspect="1"/>
          </p:cNvPicPr>
          <p:nvPr/>
        </p:nvPicPr>
        <p:blipFill>
          <a:blip r:embed="rId8"/>
          <a:stretch>
            <a:fillRect/>
          </a:stretch>
        </p:blipFill>
        <p:spPr>
          <a:xfrm>
            <a:off x="10708803" y="5219700"/>
            <a:ext cx="3427863" cy="3429000"/>
          </a:xfrm>
          <a:prstGeom prst="rect">
            <a:avLst/>
          </a:prstGeom>
        </p:spPr>
      </p:pic>
      <p:pic>
        <p:nvPicPr>
          <p:cNvPr id="6" name="Picture 5" descr="An old truck in a overgrown area&#10;&#10;Description automatically generated">
            <a:extLst>
              <a:ext uri="{FF2B5EF4-FFF2-40B4-BE49-F238E27FC236}">
                <a16:creationId xmlns:a16="http://schemas.microsoft.com/office/drawing/2014/main" id="{164119B4-EA4E-3BB0-30CA-BE5ECFC32DBD}"/>
              </a:ext>
            </a:extLst>
          </p:cNvPr>
          <p:cNvPicPr>
            <a:picLocks noChangeAspect="1"/>
          </p:cNvPicPr>
          <p:nvPr/>
        </p:nvPicPr>
        <p:blipFill>
          <a:blip r:embed="rId9"/>
          <a:stretch>
            <a:fillRect/>
          </a:stretch>
        </p:blipFill>
        <p:spPr>
          <a:xfrm>
            <a:off x="-7367347" y="4887036"/>
            <a:ext cx="3427863" cy="3429000"/>
          </a:xfrm>
          <a:prstGeom prst="rect">
            <a:avLst/>
          </a:prstGeom>
        </p:spPr>
      </p:pic>
    </p:spTree>
    <p:extLst>
      <p:ext uri="{BB962C8B-B14F-4D97-AF65-F5344CB8AC3E}">
        <p14:creationId xmlns:p14="http://schemas.microsoft.com/office/powerpoint/2010/main" val="233361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892A8-BA0F-AE8D-D86A-21D6600BAD6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0AA4957-BF36-95A7-DAEE-B531AABCF07E}"/>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4643C829-9E79-60EB-6296-18117F06A637}"/>
                </a:ext>
              </a:extLst>
            </p:cNvPr>
            <p:cNvGrpSpPr/>
            <p:nvPr/>
          </p:nvGrpSpPr>
          <p:grpSpPr>
            <a:xfrm>
              <a:off x="3721093" y="110907"/>
              <a:ext cx="3127136" cy="4094296"/>
              <a:chOff x="3721093" y="110907"/>
              <a:chExt cx="3127136" cy="4094296"/>
            </a:xfrm>
          </p:grpSpPr>
          <p:sp>
            <p:nvSpPr>
              <p:cNvPr id="19" name="TextBox 18">
                <a:extLst>
                  <a:ext uri="{FF2B5EF4-FFF2-40B4-BE49-F238E27FC236}">
                    <a16:creationId xmlns:a16="http://schemas.microsoft.com/office/drawing/2014/main" id="{AB0C9279-887F-E2E4-03D8-EE4FEE43C28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BDFDCFF4-C6B7-69AB-84AD-94BCAF34B33F}"/>
                  </a:ext>
                </a:extLst>
              </p:cNvPr>
              <p:cNvSpPr txBox="1"/>
              <p:nvPr/>
            </p:nvSpPr>
            <p:spPr>
              <a:xfrm>
                <a:off x="3721095" y="504190"/>
                <a:ext cx="3127134" cy="3701013"/>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Part of the road was built on floodplains, resulting in large floods whenever there is heavy rain which makes the road impassable.</a:t>
                </a:r>
              </a:p>
              <a:p>
                <a:r>
                  <a:rPr lang="en-GB" sz="1000">
                    <a:solidFill>
                      <a:srgbClr val="000000"/>
                    </a:solidFill>
                    <a:latin typeface="Calibri"/>
                    <a:ea typeface="Calibri"/>
                    <a:cs typeface="Calibri"/>
                  </a:rPr>
                  <a:t>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by-pass greatly reduces through-traffic in the town, making  it a nicer place to live and work. It’s also a nicer place to visit, greatly increasing genteel tourism.</a:t>
                </a:r>
              </a:p>
              <a:p>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8E7B3620-B9A5-D0EC-88B5-7F1821C8A13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9A81B4BA-27F3-82D6-2DBA-16DC4A88361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BY-PASS</a:t>
                </a:r>
              </a:p>
            </p:txBody>
          </p:sp>
          <p:sp>
            <p:nvSpPr>
              <p:cNvPr id="17" name="TextBox 16">
                <a:extLst>
                  <a:ext uri="{FF2B5EF4-FFF2-40B4-BE49-F238E27FC236}">
                    <a16:creationId xmlns:a16="http://schemas.microsoft.com/office/drawing/2014/main" id="{CF11DCF4-E4CA-0606-12C4-1F998E10167C}"/>
                  </a:ext>
                </a:extLst>
              </p:cNvPr>
              <p:cNvSpPr txBox="1"/>
              <p:nvPr/>
            </p:nvSpPr>
            <p:spPr>
              <a:xfrm>
                <a:off x="154788" y="1979473"/>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town suffers from a lot of traffic congestion from through-traffic. The council has the opportunity to commission a by-pass through under-used farmland to the north of the town.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1.Reduce through-traffic</a:t>
                </a:r>
              </a:p>
              <a:p>
                <a:r>
                  <a:rPr lang="en-GB" sz="1000" dirty="0">
                    <a:solidFill>
                      <a:srgbClr val="000000"/>
                    </a:solidFill>
                    <a:latin typeface="Calibri" panose="020F0502020204030204" pitchFamily="34" charset="0"/>
                    <a:cs typeface="Calibri" panose="020F0502020204030204" pitchFamily="34" charset="0"/>
                  </a:rPr>
                  <a:t>2.Reduce road traffic accidents in the town.</a:t>
                </a:r>
              </a:p>
              <a:p>
                <a:r>
                  <a:rPr lang="en-GB" sz="1000" dirty="0">
                    <a:solidFill>
                      <a:srgbClr val="000000"/>
                    </a:solidFill>
                    <a:latin typeface="Calibri" panose="020F0502020204030204" pitchFamily="34" charset="0"/>
                    <a:cs typeface="Calibri" panose="020F0502020204030204" pitchFamily="34" charset="0"/>
                  </a:rPr>
                  <a:t>3.Improvement in air quality.</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1.Major disruption during building.</a:t>
                </a:r>
              </a:p>
              <a:p>
                <a:r>
                  <a:rPr lang="en-GB" sz="1000" dirty="0">
                    <a:solidFill>
                      <a:srgbClr val="000000"/>
                    </a:solidFill>
                    <a:latin typeface="Calibri" panose="020F0502020204030204" pitchFamily="34" charset="0"/>
                    <a:cs typeface="Calibri" panose="020F0502020204030204" pitchFamily="34" charset="0"/>
                  </a:rPr>
                  <a:t>2.Reduces passing business to town.</a:t>
                </a:r>
              </a:p>
              <a:p>
                <a:r>
                  <a:rPr lang="en-GB" sz="1000" dirty="0">
                    <a:solidFill>
                      <a:srgbClr val="000000"/>
                    </a:solidFill>
                    <a:latin typeface="Calibri" panose="020F0502020204030204" pitchFamily="34" charset="0"/>
                    <a:cs typeface="Calibri" panose="020F0502020204030204" pitchFamily="34" charset="0"/>
                  </a:rPr>
                  <a:t>3.Adverse impact on natural environment that is built on for road and service station.</a:t>
                </a:r>
              </a:p>
            </p:txBody>
          </p:sp>
          <p:sp>
            <p:nvSpPr>
              <p:cNvPr id="23" name="TextBox 22">
                <a:extLst>
                  <a:ext uri="{FF2B5EF4-FFF2-40B4-BE49-F238E27FC236}">
                    <a16:creationId xmlns:a16="http://schemas.microsoft.com/office/drawing/2014/main" id="{4A8C1E47-B51E-6F8E-7EA8-112FF6F13F6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6C742117-1D66-4405-D8C6-3FCBED1E28F2}"/>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2C5E7B7-332C-F704-8253-C0D40761E05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545BC68-C3CB-0884-F0B9-CE922CF701CE}"/>
              </a:ext>
            </a:extLst>
          </p:cNvPr>
          <p:cNvGrpSpPr/>
          <p:nvPr/>
        </p:nvGrpSpPr>
        <p:grpSpPr>
          <a:xfrm>
            <a:off x="149465" y="5149833"/>
            <a:ext cx="6693441" cy="4758713"/>
            <a:chOff x="154788" y="81461"/>
            <a:chExt cx="6693441" cy="4758713"/>
          </a:xfrm>
        </p:grpSpPr>
        <p:grpSp>
          <p:nvGrpSpPr>
            <p:cNvPr id="55" name="Group 54">
              <a:extLst>
                <a:ext uri="{FF2B5EF4-FFF2-40B4-BE49-F238E27FC236}">
                  <a16:creationId xmlns:a16="http://schemas.microsoft.com/office/drawing/2014/main" id="{A658CC73-3E1E-F60B-A34B-30468CA0E0B3}"/>
                </a:ext>
              </a:extLst>
            </p:cNvPr>
            <p:cNvGrpSpPr/>
            <p:nvPr/>
          </p:nvGrpSpPr>
          <p:grpSpPr>
            <a:xfrm>
              <a:off x="3721093" y="110907"/>
              <a:ext cx="3127136" cy="4729267"/>
              <a:chOff x="3721093" y="110907"/>
              <a:chExt cx="3127136" cy="4729267"/>
            </a:xfrm>
          </p:grpSpPr>
          <p:sp>
            <p:nvSpPr>
              <p:cNvPr id="63" name="TextBox 62">
                <a:extLst>
                  <a:ext uri="{FF2B5EF4-FFF2-40B4-BE49-F238E27FC236}">
                    <a16:creationId xmlns:a16="http://schemas.microsoft.com/office/drawing/2014/main" id="{998D6726-FA82-4497-C770-F7569DA2D0E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2575F292-8AF5-EE35-FD51-852AF45C776F}"/>
                  </a:ext>
                </a:extLst>
              </p:cNvPr>
              <p:cNvSpPr txBox="1"/>
              <p:nvPr/>
            </p:nvSpPr>
            <p:spPr>
              <a:xfrm>
                <a:off x="3721095" y="369719"/>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The green walls have not been adequately maintained. Clogged drainage systems have led to sewage overflows and spills and created a right old stink in and around the buildings.</a:t>
                </a:r>
                <a:endParaRPr lang="en-GB" sz="1000" dirty="0">
                  <a:solidFill>
                    <a:srgbClr val="000000"/>
                  </a:solidFill>
                  <a:latin typeface="Calibri"/>
                  <a:ea typeface="+mn-lt"/>
                  <a:cs typeface="Calibri"/>
                </a:endParaRPr>
              </a:p>
              <a:p>
                <a:r>
                  <a:rPr lang="en-GB" sz="1000" dirty="0">
                    <a:solidFill>
                      <a:srgbClr val="000000"/>
                    </a:solidFill>
                    <a:latin typeface="Calibri"/>
                    <a:ea typeface="Calibri"/>
                    <a:cs typeface="Calibri"/>
                  </a:rPr>
                  <a:t>People demand a new Mayor and the project costs 2 coins to clean up.</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There has been an infestation of  aphids and spiders in one of the buildings and requires 1 coin to cover the additional pest control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green walls have been retrofitted and there has been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was a success, many people have commented on the reduction of noise and stress within the workplace.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project was a great success. A local study has found that urban temperatures and air pollution have reduced, and less money has been spent on heating the buildings.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608F29D7-DC46-D630-5AA5-564B84C854EF}"/>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E2F057D9-4EF5-F101-9EFF-36FAE052FB1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ADD GREEN WALLS</a:t>
                </a:r>
              </a:p>
            </p:txBody>
          </p:sp>
          <p:sp>
            <p:nvSpPr>
              <p:cNvPr id="60" name="TextBox 59">
                <a:extLst>
                  <a:ext uri="{FF2B5EF4-FFF2-40B4-BE49-F238E27FC236}">
                    <a16:creationId xmlns:a16="http://schemas.microsoft.com/office/drawing/2014/main" id="{127FADD3-1D71-CED6-FF11-2A1A7689F0B2}"/>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nearby town has been retrofitting building with Green Walls, there is a government grant available for you to also do this to your commercial and council buildings.</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Biodiversity and human wellbeing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Provide insulation to buildings and reduce urban temperatures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Attenuate rainwater and remove air pollutants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1.Traffic Disruption due to supplies needed</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2.Require ongoing maintenance</a:t>
                </a:r>
              </a:p>
              <a:p>
                <a:r>
                  <a:rPr lang="en-GB" sz="1000" dirty="0">
                    <a:solidFill>
                      <a:srgbClr val="000000"/>
                    </a:solidFill>
                    <a:latin typeface="Calibri"/>
                    <a:cs typeface="Calibri"/>
                  </a:rPr>
                  <a:t>3.Increased fire risk if Green wall dies. </a:t>
                </a:r>
              </a:p>
            </p:txBody>
          </p:sp>
          <p:sp>
            <p:nvSpPr>
              <p:cNvPr id="61" name="TextBox 60">
                <a:extLst>
                  <a:ext uri="{FF2B5EF4-FFF2-40B4-BE49-F238E27FC236}">
                    <a16:creationId xmlns:a16="http://schemas.microsoft.com/office/drawing/2014/main" id="{D0D6DD7E-F5B3-C99C-D870-3CAAE40747B5}"/>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2050" name="Picture 2" descr="The Hamilton Bypass | Scottish Roads Archive">
            <a:extLst>
              <a:ext uri="{FF2B5EF4-FFF2-40B4-BE49-F238E27FC236}">
                <a16:creationId xmlns:a16="http://schemas.microsoft.com/office/drawing/2014/main" id="{F77DF2BC-28FD-CED7-CA7B-8DB390DAA2D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2957" y="391777"/>
            <a:ext cx="2400145" cy="1542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an Living Green Walls Help Alleviate The Impacts Of Climate Change? -  Citygreen">
            <a:extLst>
              <a:ext uri="{FF2B5EF4-FFF2-40B4-BE49-F238E27FC236}">
                <a16:creationId xmlns:a16="http://schemas.microsoft.com/office/drawing/2014/main" id="{3EB4816B-FC6F-4FB4-F486-9FAE6FF91B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7" y="5440958"/>
            <a:ext cx="2320356" cy="1551954"/>
          </a:xfrm>
          <a:prstGeom prst="rect">
            <a:avLst/>
          </a:prstGeom>
        </p:spPr>
      </p:pic>
      <p:pic>
        <p:nvPicPr>
          <p:cNvPr id="3" name="Picture 2" descr="A group of people standing on train tracks&#10;&#10;Description automatically generated">
            <a:extLst>
              <a:ext uri="{FF2B5EF4-FFF2-40B4-BE49-F238E27FC236}">
                <a16:creationId xmlns:a16="http://schemas.microsoft.com/office/drawing/2014/main" id="{948CD6D0-0D51-5061-3979-4B292E51F26B}"/>
              </a:ext>
            </a:extLst>
          </p:cNvPr>
          <p:cNvPicPr>
            <a:picLocks noChangeAspect="1"/>
          </p:cNvPicPr>
          <p:nvPr/>
        </p:nvPicPr>
        <p:blipFill>
          <a:blip r:embed="rId5"/>
          <a:stretch>
            <a:fillRect/>
          </a:stretch>
        </p:blipFill>
        <p:spPr>
          <a:xfrm>
            <a:off x="-4100929" y="384981"/>
            <a:ext cx="3427863" cy="3429000"/>
          </a:xfrm>
          <a:prstGeom prst="rect">
            <a:avLst/>
          </a:prstGeom>
        </p:spPr>
      </p:pic>
      <p:pic>
        <p:nvPicPr>
          <p:cNvPr id="4" name="Picture 3" descr="A city street with people and trees&#10;&#10;Description automatically generated">
            <a:extLst>
              <a:ext uri="{FF2B5EF4-FFF2-40B4-BE49-F238E27FC236}">
                <a16:creationId xmlns:a16="http://schemas.microsoft.com/office/drawing/2014/main" id="{4FCC7064-4916-5561-5166-C3CF2AAE8FFA}"/>
              </a:ext>
            </a:extLst>
          </p:cNvPr>
          <p:cNvPicPr>
            <a:picLocks noChangeAspect="1"/>
          </p:cNvPicPr>
          <p:nvPr/>
        </p:nvPicPr>
        <p:blipFill>
          <a:blip r:embed="rId6"/>
          <a:stretch>
            <a:fillRect/>
          </a:stretch>
        </p:blipFill>
        <p:spPr>
          <a:xfrm>
            <a:off x="-7515150" y="4118212"/>
            <a:ext cx="3427863" cy="3429000"/>
          </a:xfrm>
          <a:prstGeom prst="rect">
            <a:avLst/>
          </a:prstGeom>
        </p:spPr>
      </p:pic>
      <p:pic>
        <p:nvPicPr>
          <p:cNvPr id="5" name="Picture 4" descr="A house with a garden&#10;&#10;Description automatically generated">
            <a:extLst>
              <a:ext uri="{FF2B5EF4-FFF2-40B4-BE49-F238E27FC236}">
                <a16:creationId xmlns:a16="http://schemas.microsoft.com/office/drawing/2014/main" id="{EDC3D24A-69EC-897C-DFE8-D0A5F4357609}"/>
              </a:ext>
            </a:extLst>
          </p:cNvPr>
          <p:cNvPicPr>
            <a:picLocks noChangeAspect="1"/>
          </p:cNvPicPr>
          <p:nvPr/>
        </p:nvPicPr>
        <p:blipFill>
          <a:blip r:embed="rId7"/>
          <a:stretch>
            <a:fillRect/>
          </a:stretch>
        </p:blipFill>
        <p:spPr>
          <a:xfrm>
            <a:off x="10923115" y="4096035"/>
            <a:ext cx="3427863" cy="3429000"/>
          </a:xfrm>
          <a:prstGeom prst="rect">
            <a:avLst/>
          </a:prstGeom>
        </p:spPr>
      </p:pic>
      <p:pic>
        <p:nvPicPr>
          <p:cNvPr id="6" name="Picture 5" descr="A house with a green wall and plants&#10;&#10;Description automatically generated">
            <a:extLst>
              <a:ext uri="{FF2B5EF4-FFF2-40B4-BE49-F238E27FC236}">
                <a16:creationId xmlns:a16="http://schemas.microsoft.com/office/drawing/2014/main" id="{950A75DB-B0FA-259B-BC9E-0C15858ED2B5}"/>
              </a:ext>
            </a:extLst>
          </p:cNvPr>
          <p:cNvPicPr>
            <a:picLocks noChangeAspect="1"/>
          </p:cNvPicPr>
          <p:nvPr/>
        </p:nvPicPr>
        <p:blipFill>
          <a:blip r:embed="rId8"/>
          <a:stretch>
            <a:fillRect/>
          </a:stretch>
        </p:blipFill>
        <p:spPr>
          <a:xfrm>
            <a:off x="7242853" y="4118212"/>
            <a:ext cx="3427863" cy="3429000"/>
          </a:xfrm>
          <a:prstGeom prst="rect">
            <a:avLst/>
          </a:prstGeom>
        </p:spPr>
      </p:pic>
      <p:pic>
        <p:nvPicPr>
          <p:cNvPr id="7" name="Picture 6" descr="A building with plants on the side of it&#10;&#10;Description automatically generated">
            <a:extLst>
              <a:ext uri="{FF2B5EF4-FFF2-40B4-BE49-F238E27FC236}">
                <a16:creationId xmlns:a16="http://schemas.microsoft.com/office/drawing/2014/main" id="{249BC697-71D1-18D2-A61A-38DF3FABD971}"/>
              </a:ext>
            </a:extLst>
          </p:cNvPr>
          <p:cNvPicPr>
            <a:picLocks noChangeAspect="1"/>
          </p:cNvPicPr>
          <p:nvPr/>
        </p:nvPicPr>
        <p:blipFill>
          <a:blip r:embed="rId9"/>
          <a:stretch>
            <a:fillRect/>
          </a:stretch>
        </p:blipFill>
        <p:spPr>
          <a:xfrm>
            <a:off x="-3820106" y="4118212"/>
            <a:ext cx="3427863" cy="3429000"/>
          </a:xfrm>
          <a:prstGeom prst="rect">
            <a:avLst/>
          </a:prstGeom>
        </p:spPr>
      </p:pic>
      <p:pic>
        <p:nvPicPr>
          <p:cNvPr id="8" name="Picture 7" descr="A group of people walking around a city&#10;&#10;Description automatically generated">
            <a:extLst>
              <a:ext uri="{FF2B5EF4-FFF2-40B4-BE49-F238E27FC236}">
                <a16:creationId xmlns:a16="http://schemas.microsoft.com/office/drawing/2014/main" id="{CDECE96D-BE0A-BB02-1556-22EFCFC80965}"/>
              </a:ext>
            </a:extLst>
          </p:cNvPr>
          <p:cNvPicPr>
            <a:picLocks noChangeAspect="1"/>
          </p:cNvPicPr>
          <p:nvPr/>
        </p:nvPicPr>
        <p:blipFill>
          <a:blip r:embed="rId10"/>
          <a:stretch>
            <a:fillRect/>
          </a:stretch>
        </p:blipFill>
        <p:spPr>
          <a:xfrm>
            <a:off x="-5076421" y="7762733"/>
            <a:ext cx="3427863" cy="3429000"/>
          </a:xfrm>
          <a:prstGeom prst="rect">
            <a:avLst/>
          </a:prstGeom>
        </p:spPr>
      </p:pic>
    </p:spTree>
    <p:extLst>
      <p:ext uri="{BB962C8B-B14F-4D97-AF65-F5344CB8AC3E}">
        <p14:creationId xmlns:p14="http://schemas.microsoft.com/office/powerpoint/2010/main" val="349478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ADE7-514A-4889-B543-DD296821365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58005CEA-A175-E9F1-0401-086F763DDFBC}"/>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DA4E5F15-CB0D-79F2-12AA-2565CDFED358}"/>
                </a:ext>
              </a:extLst>
            </p:cNvPr>
            <p:cNvGrpSpPr/>
            <p:nvPr/>
          </p:nvGrpSpPr>
          <p:grpSpPr>
            <a:xfrm>
              <a:off x="3721093" y="110907"/>
              <a:ext cx="3127136" cy="4402073"/>
              <a:chOff x="3721093" y="110907"/>
              <a:chExt cx="3127136" cy="4402073"/>
            </a:xfrm>
          </p:grpSpPr>
          <p:sp>
            <p:nvSpPr>
              <p:cNvPr id="19" name="TextBox 18">
                <a:extLst>
                  <a:ext uri="{FF2B5EF4-FFF2-40B4-BE49-F238E27FC236}">
                    <a16:creationId xmlns:a16="http://schemas.microsoft.com/office/drawing/2014/main" id="{ACF14354-17C9-5DE5-042E-205D47C85A7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6CC7D5EB-85AD-C5FC-5B0E-705FF65A90D3}"/>
                  </a:ext>
                </a:extLst>
              </p:cNvPr>
              <p:cNvSpPr txBox="1"/>
              <p:nvPr/>
            </p:nvSpPr>
            <p:spPr>
              <a:xfrm>
                <a:off x="3721095" y="504190"/>
                <a:ext cx="3127134" cy="4008790"/>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There was a major flood event. The SUD fails to help and waters flow through the town. People demand a new Mayor, and it costs 2 coins for the clean-up.</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area suffers from a flood and though the SUD </a:t>
                </a:r>
              </a:p>
              <a:p>
                <a:r>
                  <a:rPr lang="en-GB" sz="1000" dirty="0">
                    <a:solidFill>
                      <a:srgbClr val="000000"/>
                    </a:solidFill>
                    <a:latin typeface="Calibri"/>
                    <a:cs typeface="Calibri"/>
                  </a:rPr>
                  <a:t>contains the water and protects the town, the water quality is far from good and requires 1 coin to treat the water.</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SUDs have been developed across the town and there have been no major setbacks.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SUDs has been built and the number of species in the area has increased.  It is being used by local schools to teach ecology Receive 1 coin as a bonus.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SUDs have been a great success. A rare species of butterfly has been seen in the area and bird species have increased. The town also did not suffer flooding in the last heavy rainfall event.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B56D6FA5-5BD0-F200-50BC-C080B2863EA1}"/>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D1AEAF6-2052-FFBC-8A08-4B5B59AB37DF}"/>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SURPORT SUSTAINABLE DRAINAGE</a:t>
                </a:r>
              </a:p>
            </p:txBody>
          </p:sp>
          <p:sp>
            <p:nvSpPr>
              <p:cNvPr id="17" name="TextBox 16">
                <a:extLst>
                  <a:ext uri="{FF2B5EF4-FFF2-40B4-BE49-F238E27FC236}">
                    <a16:creationId xmlns:a16="http://schemas.microsoft.com/office/drawing/2014/main" id="{FA079B28-C9DC-DB4B-17C6-4900AD8E6A76}"/>
                  </a:ext>
                </a:extLst>
              </p:cNvPr>
              <p:cNvSpPr txBox="1"/>
              <p:nvPr/>
            </p:nvSpPr>
            <p:spPr>
              <a:xfrm>
                <a:off x="154788" y="218967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An environmental group has asked you to support the development of sustainable drainage (SUDs) in the local area.</a:t>
                </a: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1.Store water and help reduce flow rates in times of heavy rainfall</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2.Increased rainwater infiltration facilitates groundwater rechange and helps maintain soil health</a:t>
                </a:r>
              </a:p>
              <a:p>
                <a:r>
                  <a:rPr lang="en-GB" sz="1000" dirty="0">
                    <a:solidFill>
                      <a:srgbClr val="000000"/>
                    </a:solidFill>
                    <a:latin typeface="Calibri"/>
                    <a:cs typeface="Calibri"/>
                  </a:rPr>
                  <a:t>3.Reduce uncontrolled floods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1.Is this actually necessary?</a:t>
                </a:r>
              </a:p>
              <a:p>
                <a:r>
                  <a:rPr lang="en-GB" sz="1000" dirty="0">
                    <a:solidFill>
                      <a:srgbClr val="000000"/>
                    </a:solidFill>
                    <a:latin typeface="Calibri"/>
                    <a:cs typeface="Calibri"/>
                  </a:rPr>
                  <a:t>2. Require maintenance</a:t>
                </a:r>
              </a:p>
              <a:p>
                <a:r>
                  <a:rPr lang="en-GB" sz="1000" dirty="0">
                    <a:solidFill>
                      <a:srgbClr val="000000"/>
                    </a:solidFill>
                    <a:latin typeface="Calibri"/>
                    <a:cs typeface="Calibri"/>
                  </a:rPr>
                  <a:t>3. Require a lot of land </a:t>
                </a:r>
              </a:p>
            </p:txBody>
          </p:sp>
          <p:sp>
            <p:nvSpPr>
              <p:cNvPr id="23" name="TextBox 22">
                <a:extLst>
                  <a:ext uri="{FF2B5EF4-FFF2-40B4-BE49-F238E27FC236}">
                    <a16:creationId xmlns:a16="http://schemas.microsoft.com/office/drawing/2014/main" id="{96D01C16-D9A5-E0AC-7BD5-4DFEF247252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C49F5A67-2CC2-FC41-0262-C6CCF81D67B6}"/>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A1F6FB7-41E6-E6E1-664E-829300D044D6}"/>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5EE0B10-2137-C5A3-8E13-77D19DA9128C}"/>
              </a:ext>
            </a:extLst>
          </p:cNvPr>
          <p:cNvGrpSpPr/>
          <p:nvPr/>
        </p:nvGrpSpPr>
        <p:grpSpPr>
          <a:xfrm>
            <a:off x="149465" y="5044513"/>
            <a:ext cx="6693441" cy="4837212"/>
            <a:chOff x="154788" y="-23859"/>
            <a:chExt cx="6693441" cy="4837212"/>
          </a:xfrm>
        </p:grpSpPr>
        <p:grpSp>
          <p:nvGrpSpPr>
            <p:cNvPr id="55" name="Group 54">
              <a:extLst>
                <a:ext uri="{FF2B5EF4-FFF2-40B4-BE49-F238E27FC236}">
                  <a16:creationId xmlns:a16="http://schemas.microsoft.com/office/drawing/2014/main" id="{25C68D27-DD9F-9607-6200-03F65FB18F50}"/>
                </a:ext>
              </a:extLst>
            </p:cNvPr>
            <p:cNvGrpSpPr/>
            <p:nvPr/>
          </p:nvGrpSpPr>
          <p:grpSpPr>
            <a:xfrm>
              <a:off x="3680981" y="-23859"/>
              <a:ext cx="3167248" cy="4366505"/>
              <a:chOff x="3680981" y="-23859"/>
              <a:chExt cx="3167248" cy="4366505"/>
            </a:xfrm>
          </p:grpSpPr>
          <p:sp>
            <p:nvSpPr>
              <p:cNvPr id="63" name="TextBox 62">
                <a:extLst>
                  <a:ext uri="{FF2B5EF4-FFF2-40B4-BE49-F238E27FC236}">
                    <a16:creationId xmlns:a16="http://schemas.microsoft.com/office/drawing/2014/main" id="{C26018CA-C6A6-D0D6-427A-0384D0C1014A}"/>
                  </a:ext>
                </a:extLst>
              </p:cNvPr>
              <p:cNvSpPr txBox="1"/>
              <p:nvPr/>
            </p:nvSpPr>
            <p:spPr>
              <a:xfrm>
                <a:off x="3680981" y="-23859"/>
                <a:ext cx="3127136" cy="323165"/>
              </a:xfrm>
              <a:prstGeom prst="rect">
                <a:avLst/>
              </a:prstGeom>
              <a:solidFill>
                <a:schemeClr val="bg1"/>
              </a:solidFill>
              <a:ln>
                <a:noFill/>
              </a:ln>
            </p:spPr>
            <p:txBody>
              <a:bodyPr wrap="square" rtlCol="0">
                <a:spAutoFit/>
              </a:bodyPr>
              <a:lstStyle/>
              <a:p>
                <a:pPr algn="ctr"/>
                <a:r>
                  <a:rPr lang="en-GB" sz="1500" b="1" dirty="0"/>
                  <a:t>OUTCOMES</a:t>
                </a:r>
              </a:p>
            </p:txBody>
          </p:sp>
          <p:sp>
            <p:nvSpPr>
              <p:cNvPr id="64" name="TextBox 63">
                <a:extLst>
                  <a:ext uri="{FF2B5EF4-FFF2-40B4-BE49-F238E27FC236}">
                    <a16:creationId xmlns:a16="http://schemas.microsoft.com/office/drawing/2014/main" id="{9A4EDC78-59C6-D0DC-234D-054842A8C219}"/>
                  </a:ext>
                </a:extLst>
              </p:cNvPr>
              <p:cNvSpPr txBox="1"/>
              <p:nvPr/>
            </p:nvSpPr>
            <p:spPr>
              <a:xfrm>
                <a:off x="3721095" y="333856"/>
                <a:ext cx="3127134" cy="4008790"/>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No one has engaged with the allotments!  Most of the land is covered in weeds and has become a fly tipping area. People demand a new Mayor and the project costs 2 coins to clean up.</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People are using the allotments. However, there are reports of unsocial behaviour, vandalism, theft, and drug use. The police recommending setting up security cameras to monitor activities. Pay 1 coin.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allotments seem to be well used.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allotments are flourishing, many people in the community have been using them.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A real community spirt has grown. The allotments are used by a local school and there is less dependency on the local food bank.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2839222F-55F9-B061-26D4-4CF6ED659FFE}"/>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C7802097-1C2F-9451-22BA-E4C143B4AE25}"/>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COMMUNITY ALLOTMENTS</a:t>
                </a:r>
              </a:p>
            </p:txBody>
          </p:sp>
          <p:sp>
            <p:nvSpPr>
              <p:cNvPr id="60" name="TextBox 59">
                <a:extLst>
                  <a:ext uri="{FF2B5EF4-FFF2-40B4-BE49-F238E27FC236}">
                    <a16:creationId xmlns:a16="http://schemas.microsoft.com/office/drawing/2014/main" id="{912CFBFF-5AD3-EB05-2499-2CA7B3B9D734}"/>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There is undeveloped land from a housing development. Instead of granting planning permission for a block of flats, the council will create community allotments.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1.Builds a sense of community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2.Fresh free fruit and veg for those who may not be able to afford it normally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Improves mental and physical well being</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1.Land could have been used for home building.</a:t>
                </a:r>
              </a:p>
              <a:p>
                <a:r>
                  <a:rPr lang="en-GB" sz="1000" dirty="0">
                    <a:solidFill>
                      <a:srgbClr val="000000"/>
                    </a:solidFill>
                    <a:latin typeface="Calibri"/>
                    <a:cs typeface="Calibri"/>
                  </a:rPr>
                  <a:t>2.Limited number of allotments for people.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3.Can look like a right eyesore.</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360C9482-5912-65F3-82E7-0BD43D4D579A}"/>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7EFEECA8-CF92-B4B7-8609-4DDD4C01C5E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7" name="Picture 6" descr="A river running through a grassy area&#10;&#10;Description automatically generated">
            <a:extLst>
              <a:ext uri="{FF2B5EF4-FFF2-40B4-BE49-F238E27FC236}">
                <a16:creationId xmlns:a16="http://schemas.microsoft.com/office/drawing/2014/main" id="{6E16379D-E40E-177B-4243-3DB4662C0DDC}"/>
              </a:ext>
            </a:extLst>
          </p:cNvPr>
          <p:cNvPicPr>
            <a:picLocks noChangeAspect="1"/>
          </p:cNvPicPr>
          <p:nvPr/>
        </p:nvPicPr>
        <p:blipFill>
          <a:blip r:embed="rId3" cstate="screen">
            <a:extLst>
              <a:ext uri="{28A0092B-C50C-407E-A947-70E740481C1C}">
                <a14:useLocalDpi xmlns:a14="http://schemas.microsoft.com/office/drawing/2010/main"/>
              </a:ext>
            </a:extLst>
          </a:blip>
          <a:srcRect l="-108" b="-570"/>
          <a:stretch/>
        </p:blipFill>
        <p:spPr>
          <a:xfrm>
            <a:off x="454460" y="623345"/>
            <a:ext cx="2517139" cy="1555280"/>
          </a:xfrm>
          <a:prstGeom prst="rect">
            <a:avLst/>
          </a:prstGeom>
        </p:spPr>
      </p:pic>
      <p:pic>
        <p:nvPicPr>
          <p:cNvPr id="8" name="Picture 7" descr="How to Start an Allotment | BBC Gardeners World Magazine">
            <a:extLst>
              <a:ext uri="{FF2B5EF4-FFF2-40B4-BE49-F238E27FC236}">
                <a16:creationId xmlns:a16="http://schemas.microsoft.com/office/drawing/2014/main" id="{32C4D474-6003-F8CC-F496-892C65260B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163" y="5400354"/>
            <a:ext cx="2531778" cy="1631388"/>
          </a:xfrm>
          <a:prstGeom prst="rect">
            <a:avLst/>
          </a:prstGeom>
        </p:spPr>
      </p:pic>
      <p:pic>
        <p:nvPicPr>
          <p:cNvPr id="2" name="Picture 1" descr="A group of ducks swimming in a pond surrounded by trees and flowers&#10;&#10;Description automatically generated">
            <a:extLst>
              <a:ext uri="{FF2B5EF4-FFF2-40B4-BE49-F238E27FC236}">
                <a16:creationId xmlns:a16="http://schemas.microsoft.com/office/drawing/2014/main" id="{DF088BEB-18A1-4A59-37B4-18E587411B1F}"/>
              </a:ext>
            </a:extLst>
          </p:cNvPr>
          <p:cNvPicPr>
            <a:picLocks noChangeAspect="1"/>
          </p:cNvPicPr>
          <p:nvPr/>
        </p:nvPicPr>
        <p:blipFill>
          <a:blip r:embed="rId5"/>
          <a:stretch>
            <a:fillRect/>
          </a:stretch>
        </p:blipFill>
        <p:spPr>
          <a:xfrm>
            <a:off x="-4263511" y="458906"/>
            <a:ext cx="3427863" cy="3429000"/>
          </a:xfrm>
          <a:prstGeom prst="rect">
            <a:avLst/>
          </a:prstGeom>
        </p:spPr>
      </p:pic>
      <p:pic>
        <p:nvPicPr>
          <p:cNvPr id="3" name="Picture 2" descr="A stream running through a forest with flowers and butterflies&#10;&#10;Description automatically generated">
            <a:extLst>
              <a:ext uri="{FF2B5EF4-FFF2-40B4-BE49-F238E27FC236}">
                <a16:creationId xmlns:a16="http://schemas.microsoft.com/office/drawing/2014/main" id="{F1483F63-6D7B-E747-79E9-5E54B925D0DD}"/>
              </a:ext>
            </a:extLst>
          </p:cNvPr>
          <p:cNvPicPr>
            <a:picLocks noChangeAspect="1"/>
          </p:cNvPicPr>
          <p:nvPr/>
        </p:nvPicPr>
        <p:blipFill>
          <a:blip r:embed="rId6"/>
          <a:stretch>
            <a:fillRect/>
          </a:stretch>
        </p:blipFill>
        <p:spPr>
          <a:xfrm>
            <a:off x="7604967" y="458906"/>
            <a:ext cx="3427863" cy="3429000"/>
          </a:xfrm>
          <a:prstGeom prst="rect">
            <a:avLst/>
          </a:prstGeom>
        </p:spPr>
      </p:pic>
      <p:pic>
        <p:nvPicPr>
          <p:cNvPr id="4" name="Picture 3" descr="A group of people working in a garden&#10;&#10;Description automatically generated">
            <a:extLst>
              <a:ext uri="{FF2B5EF4-FFF2-40B4-BE49-F238E27FC236}">
                <a16:creationId xmlns:a16="http://schemas.microsoft.com/office/drawing/2014/main" id="{BBDFB530-32D1-FF47-3C29-94BA79CAFA0C}"/>
              </a:ext>
            </a:extLst>
          </p:cNvPr>
          <p:cNvPicPr>
            <a:picLocks noChangeAspect="1"/>
          </p:cNvPicPr>
          <p:nvPr/>
        </p:nvPicPr>
        <p:blipFill>
          <a:blip r:embed="rId7"/>
          <a:stretch>
            <a:fillRect/>
          </a:stretch>
        </p:blipFill>
        <p:spPr>
          <a:xfrm>
            <a:off x="-4529554" y="5397121"/>
            <a:ext cx="3427863" cy="3429000"/>
          </a:xfrm>
          <a:prstGeom prst="rect">
            <a:avLst/>
          </a:prstGeom>
        </p:spPr>
      </p:pic>
    </p:spTree>
    <p:extLst>
      <p:ext uri="{BB962C8B-B14F-4D97-AF65-F5344CB8AC3E}">
        <p14:creationId xmlns:p14="http://schemas.microsoft.com/office/powerpoint/2010/main" val="22562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0FE6C-7BCA-50AA-0309-7BB12B053081}"/>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BEE8766-60B4-05EC-AF2B-06A6DFEA2684}"/>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9865CF23-E775-77BF-0FD6-5C060D6D3F67}"/>
                </a:ext>
              </a:extLst>
            </p:cNvPr>
            <p:cNvGrpSpPr/>
            <p:nvPr/>
          </p:nvGrpSpPr>
          <p:grpSpPr>
            <a:xfrm>
              <a:off x="3721093" y="110907"/>
              <a:ext cx="3127136" cy="4548480"/>
              <a:chOff x="3721093" y="110907"/>
              <a:chExt cx="3127136" cy="4548480"/>
            </a:xfrm>
          </p:grpSpPr>
          <p:sp>
            <p:nvSpPr>
              <p:cNvPr id="19" name="TextBox 18">
                <a:extLst>
                  <a:ext uri="{FF2B5EF4-FFF2-40B4-BE49-F238E27FC236}">
                    <a16:creationId xmlns:a16="http://schemas.microsoft.com/office/drawing/2014/main" id="{D5D01A8F-9A0E-4687-1CEF-F925C5F42D3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5FC167-47FA-061A-429D-1E2BE0C3AB2F}"/>
                  </a:ext>
                </a:extLst>
              </p:cNvPr>
              <p:cNvSpPr txBox="1"/>
              <p:nvPr/>
            </p:nvSpPr>
            <p:spPr>
              <a:xfrm>
                <a:off x="3721095" y="342821"/>
                <a:ext cx="3127134" cy="4316566"/>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Protestors discover the eye-watering cost of protecting the cliff top homes and are disgusted at the waste of money. People demand a new Mayor, and it costs 2 coins for the clean-up.</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building contractors cover the cliff in a thick layer of concrete to protect it, leaving local commentators appalled at the ‘monstrous carbuncle’. It requires 1 coin to cover the additional landscaping costs.</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work has been done. The cliff top appears stable, and beach goers don’t have to avoid the cliffs for their walks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Ornithologists worked with the builds to create a cliff front that supports nesting. Its huge success, and the cliff is now teeming with feathered life. Receive 1 coin as a bonus.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builders have used a novel approach to fix the cliff that is low-cost and works. The approach can be rolled out to other at-risk areas.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F27266E3-BE47-546F-4C8A-BD51C3503C57}"/>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2ED3CE98-3DFC-50F5-B0BA-CF849BCA18BB}"/>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LANDSLIDE PROTECTION</a:t>
                </a:r>
              </a:p>
            </p:txBody>
          </p:sp>
          <p:sp>
            <p:nvSpPr>
              <p:cNvPr id="17" name="TextBox 16">
                <a:extLst>
                  <a:ext uri="{FF2B5EF4-FFF2-40B4-BE49-F238E27FC236}">
                    <a16:creationId xmlns:a16="http://schemas.microsoft.com/office/drawing/2014/main" id="{836F9382-ABE7-715F-3A4E-C0C9F73909EF}"/>
                  </a:ext>
                </a:extLst>
              </p:cNvPr>
              <p:cNvSpPr txBox="1"/>
              <p:nvPr/>
            </p:nvSpPr>
            <p:spPr>
              <a:xfrm>
                <a:off x="154788" y="197947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Residents in the millionaire’s cliff top row are demanding their houses are protected from coastal erosion.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1.Stabilise cliff face for generations to come</a:t>
                </a:r>
              </a:p>
              <a:p>
                <a:r>
                  <a:rPr lang="en-GB" sz="1000" dirty="0">
                    <a:solidFill>
                      <a:srgbClr val="000000"/>
                    </a:solidFill>
                    <a:latin typeface="Calibri"/>
                    <a:cs typeface="Calibri"/>
                  </a:rPr>
                  <a:t>2.Protect beach goers from falling rocks</a:t>
                </a:r>
              </a:p>
              <a:p>
                <a:r>
                  <a:rPr lang="en-GB" sz="1000" dirty="0">
                    <a:solidFill>
                      <a:srgbClr val="000000"/>
                    </a:solidFill>
                    <a:latin typeface="Calibri"/>
                    <a:cs typeface="Calibri"/>
                  </a:rPr>
                  <a:t>3.Protect valuable housing stock</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1.Cost</a:t>
                </a:r>
              </a:p>
              <a:p>
                <a:r>
                  <a:rPr lang="en-GB" sz="1000" dirty="0">
                    <a:solidFill>
                      <a:srgbClr val="000000"/>
                    </a:solidFill>
                    <a:latin typeface="Calibri"/>
                    <a:cs typeface="Calibri"/>
                  </a:rPr>
                  <a:t>2. May require on-going shoring up work to counter constant erosion</a:t>
                </a:r>
              </a:p>
              <a:p>
                <a:r>
                  <a:rPr lang="en-GB" sz="1000" dirty="0">
                    <a:solidFill>
                      <a:srgbClr val="000000"/>
                    </a:solidFill>
                    <a:latin typeface="Calibri"/>
                    <a:cs typeface="Calibri"/>
                  </a:rPr>
                  <a:t>3. Only benefits a small number of high value homeowners</a:t>
                </a:r>
              </a:p>
            </p:txBody>
          </p:sp>
          <p:sp>
            <p:nvSpPr>
              <p:cNvPr id="23" name="TextBox 22">
                <a:extLst>
                  <a:ext uri="{FF2B5EF4-FFF2-40B4-BE49-F238E27FC236}">
                    <a16:creationId xmlns:a16="http://schemas.microsoft.com/office/drawing/2014/main" id="{7B554909-85BC-5B44-B747-823D38088EF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373F397A-07A1-A416-0ECF-6EABD2B4668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C58CB44-D5AE-EC9F-4092-AFD2B680D73B}"/>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9A6F60A-129D-2C6D-0B33-693206072841}"/>
              </a:ext>
            </a:extLst>
          </p:cNvPr>
          <p:cNvGrpSpPr/>
          <p:nvPr/>
        </p:nvGrpSpPr>
        <p:grpSpPr>
          <a:xfrm>
            <a:off x="149465" y="5149833"/>
            <a:ext cx="6693441" cy="4740784"/>
            <a:chOff x="154788" y="81461"/>
            <a:chExt cx="6693441" cy="4740784"/>
          </a:xfrm>
        </p:grpSpPr>
        <p:grpSp>
          <p:nvGrpSpPr>
            <p:cNvPr id="55" name="Group 54">
              <a:extLst>
                <a:ext uri="{FF2B5EF4-FFF2-40B4-BE49-F238E27FC236}">
                  <a16:creationId xmlns:a16="http://schemas.microsoft.com/office/drawing/2014/main" id="{41785BD7-4006-C99F-C30B-46E4532BD10D}"/>
                </a:ext>
              </a:extLst>
            </p:cNvPr>
            <p:cNvGrpSpPr/>
            <p:nvPr/>
          </p:nvGrpSpPr>
          <p:grpSpPr>
            <a:xfrm>
              <a:off x="3721093" y="110907"/>
              <a:ext cx="3127136" cy="4711338"/>
              <a:chOff x="3721093" y="110907"/>
              <a:chExt cx="3127136" cy="4711338"/>
            </a:xfrm>
          </p:grpSpPr>
          <p:sp>
            <p:nvSpPr>
              <p:cNvPr id="63" name="TextBox 62">
                <a:extLst>
                  <a:ext uri="{FF2B5EF4-FFF2-40B4-BE49-F238E27FC236}">
                    <a16:creationId xmlns:a16="http://schemas.microsoft.com/office/drawing/2014/main" id="{12E4F7B5-723C-FF2F-2B2C-F0FD5655C891}"/>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69F789-E8CE-3EBC-3776-C555F250C6B9}"/>
                  </a:ext>
                </a:extLst>
              </p:cNvPr>
              <p:cNvSpPr txBox="1"/>
              <p:nvPr/>
            </p:nvSpPr>
            <p:spPr>
              <a:xfrm>
                <a:off x="3721095" y="351790"/>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As the golf course returns to nature, the town is hit by a ‘once in a generation’ storm with extreme tides that rush over the course and undermine the mainline rail track, causing it to be out of use for six months.</a:t>
                </a:r>
              </a:p>
              <a:p>
                <a:r>
                  <a:rPr lang="en-GB" sz="1000" dirty="0">
                    <a:solidFill>
                      <a:srgbClr val="000000"/>
                    </a:solidFill>
                    <a:latin typeface="Calibri"/>
                    <a:ea typeface="Calibri"/>
                    <a:cs typeface="Calibri"/>
                  </a:rPr>
                  <a:t>People demand a new Mayor, and it costs 2 coins to provide a rail replacement whilst the line is repaired.</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Local golfers protest the decision by playing ‘urban golf’ in the town centre.  Whilst unsuccessful, it costs 1 coin in additional police time.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course is returned to nature and its golfer find new local courses to play on.</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As the course returns to wetland, it becomes a popular destination for firstly, birds and then bird watchers.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Hearing the news,  a former champion golfer buys the old typewriter factory and rejuvenates it into a high-quality course that keen golfers flock to, boosting tourism substantially.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4DD79F7B-CCD7-4AB1-D059-064AA9F3DEB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0217273A-B242-74F7-A887-EE8FB1B78362}"/>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CEASE GOLF PROTECTION</a:t>
                </a:r>
              </a:p>
            </p:txBody>
          </p:sp>
          <p:sp>
            <p:nvSpPr>
              <p:cNvPr id="60" name="TextBox 59">
                <a:extLst>
                  <a:ext uri="{FF2B5EF4-FFF2-40B4-BE49-F238E27FC236}">
                    <a16:creationId xmlns:a16="http://schemas.microsoft.com/office/drawing/2014/main" id="{C1FBB928-3E29-125B-C1BB-09F702BE4B9C}"/>
                  </a:ext>
                </a:extLst>
              </p:cNvPr>
              <p:cNvSpPr txBox="1"/>
              <p:nvPr/>
            </p:nvSpPr>
            <p:spPr>
              <a:xfrm>
                <a:off x="154788" y="1925685"/>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town’s seaside golf course is becoming submerged by global warming and high tides. Returning the course to the sea would allow the council to target more needy concerns.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1.Spend limited budgets where they can have the biggest impact</a:t>
                </a:r>
              </a:p>
              <a:p>
                <a:r>
                  <a:rPr lang="en-GB" sz="1000" dirty="0">
                    <a:solidFill>
                      <a:srgbClr val="000000"/>
                    </a:solidFill>
                    <a:latin typeface="Calibri"/>
                    <a:cs typeface="Calibri"/>
                  </a:rPr>
                  <a:t>2.Creation of a wildlife wetland</a:t>
                </a:r>
              </a:p>
              <a:p>
                <a:r>
                  <a:rPr lang="en-GB" sz="1000" dirty="0">
                    <a:solidFill>
                      <a:srgbClr val="000000"/>
                    </a:solidFill>
                    <a:latin typeface="Calibri"/>
                    <a:cs typeface="Calibri"/>
                  </a:rPr>
                  <a:t>3.Reduce motor traffic by the seaside</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1.Seen as abandoning parts of the town to nature</a:t>
                </a:r>
              </a:p>
              <a:p>
                <a:r>
                  <a:rPr lang="en-GB" sz="1000" dirty="0">
                    <a:solidFill>
                      <a:srgbClr val="000000"/>
                    </a:solidFill>
                    <a:latin typeface="Calibri"/>
                    <a:cs typeface="Calibri"/>
                  </a:rPr>
                  <a:t>2.Anger from golfers</a:t>
                </a:r>
              </a:p>
              <a:p>
                <a:r>
                  <a:rPr lang="en-GB" sz="1000" dirty="0">
                    <a:solidFill>
                      <a:srgbClr val="000000"/>
                    </a:solidFill>
                    <a:latin typeface="Calibri"/>
                    <a:cs typeface="Calibri"/>
                  </a:rPr>
                  <a:t>3.Course will be an eyesore whilst nature reclaims is</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F283FD5E-2EE1-C485-6917-C9A8FFCAA26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48B8A9A2-63CC-858C-C498-E709C9E3DFC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House left teetering on edge of 400ft drop after landslide | UK | News |  Express.co.uk">
            <a:extLst>
              <a:ext uri="{FF2B5EF4-FFF2-40B4-BE49-F238E27FC236}">
                <a16:creationId xmlns:a16="http://schemas.microsoft.com/office/drawing/2014/main" id="{56A0B5FD-1B3F-246E-5085-AA92CB13E9D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
          <a:stretch/>
        </p:blipFill>
        <p:spPr bwMode="auto">
          <a:xfrm>
            <a:off x="351409" y="339307"/>
            <a:ext cx="2723242" cy="16139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D19782F-7296-069D-DC4B-C3AE8F89A3F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0968" y="5420521"/>
            <a:ext cx="2711104" cy="1553524"/>
          </a:xfrm>
          <a:prstGeom prst="rect">
            <a:avLst/>
          </a:prstGeom>
        </p:spPr>
      </p:pic>
      <p:pic>
        <p:nvPicPr>
          <p:cNvPr id="4" name="Picture 3" descr="A house on a cliff&#10;&#10;Description automatically generated">
            <a:extLst>
              <a:ext uri="{FF2B5EF4-FFF2-40B4-BE49-F238E27FC236}">
                <a16:creationId xmlns:a16="http://schemas.microsoft.com/office/drawing/2014/main" id="{E8472D8A-076A-4804-8C28-547BCE0D5053}"/>
              </a:ext>
            </a:extLst>
          </p:cNvPr>
          <p:cNvPicPr>
            <a:picLocks noChangeAspect="1"/>
          </p:cNvPicPr>
          <p:nvPr/>
        </p:nvPicPr>
        <p:blipFill>
          <a:blip r:embed="rId5"/>
          <a:stretch>
            <a:fillRect/>
          </a:stretch>
        </p:blipFill>
        <p:spPr>
          <a:xfrm>
            <a:off x="7324143" y="-43787"/>
            <a:ext cx="3427863" cy="3429000"/>
          </a:xfrm>
          <a:prstGeom prst="rect">
            <a:avLst/>
          </a:prstGeom>
        </p:spPr>
      </p:pic>
      <p:pic>
        <p:nvPicPr>
          <p:cNvPr id="5" name="Picture 4" descr="A houses on a cliff&#10;&#10;Description automatically generated">
            <a:extLst>
              <a:ext uri="{FF2B5EF4-FFF2-40B4-BE49-F238E27FC236}">
                <a16:creationId xmlns:a16="http://schemas.microsoft.com/office/drawing/2014/main" id="{0098A992-5615-9E8E-2505-01DA47A901B6}"/>
              </a:ext>
            </a:extLst>
          </p:cNvPr>
          <p:cNvPicPr>
            <a:picLocks noChangeAspect="1"/>
          </p:cNvPicPr>
          <p:nvPr/>
        </p:nvPicPr>
        <p:blipFill>
          <a:blip r:embed="rId6"/>
          <a:stretch>
            <a:fillRect/>
          </a:stretch>
        </p:blipFill>
        <p:spPr>
          <a:xfrm>
            <a:off x="-7278666" y="-51179"/>
            <a:ext cx="3427863" cy="3429000"/>
          </a:xfrm>
          <a:prstGeom prst="rect">
            <a:avLst/>
          </a:prstGeom>
        </p:spPr>
      </p:pic>
      <p:pic>
        <p:nvPicPr>
          <p:cNvPr id="7" name="Picture 6" descr="A group of houses on a cliff&#10;&#10;Description automatically generated">
            <a:extLst>
              <a:ext uri="{FF2B5EF4-FFF2-40B4-BE49-F238E27FC236}">
                <a16:creationId xmlns:a16="http://schemas.microsoft.com/office/drawing/2014/main" id="{C6195C1F-6B4F-F0F8-40E7-68AA358E2E69}"/>
              </a:ext>
            </a:extLst>
          </p:cNvPr>
          <p:cNvPicPr>
            <a:picLocks noChangeAspect="1"/>
          </p:cNvPicPr>
          <p:nvPr/>
        </p:nvPicPr>
        <p:blipFill>
          <a:blip r:embed="rId7"/>
          <a:stretch>
            <a:fillRect/>
          </a:stretch>
        </p:blipFill>
        <p:spPr>
          <a:xfrm>
            <a:off x="-3687084" y="-43787"/>
            <a:ext cx="3427863" cy="3429000"/>
          </a:xfrm>
          <a:prstGeom prst="rect">
            <a:avLst/>
          </a:prstGeom>
        </p:spPr>
      </p:pic>
      <p:pic>
        <p:nvPicPr>
          <p:cNvPr id="9" name="Picture 8" descr="A golf course with palm trees and a river&#10;&#10;Description automatically generated">
            <a:extLst>
              <a:ext uri="{FF2B5EF4-FFF2-40B4-BE49-F238E27FC236}">
                <a16:creationId xmlns:a16="http://schemas.microsoft.com/office/drawing/2014/main" id="{91D07719-4F67-D9A9-E01A-A2B796D4C362}"/>
              </a:ext>
            </a:extLst>
          </p:cNvPr>
          <p:cNvPicPr>
            <a:picLocks noChangeAspect="1"/>
          </p:cNvPicPr>
          <p:nvPr/>
        </p:nvPicPr>
        <p:blipFill>
          <a:blip r:embed="rId8"/>
          <a:stretch>
            <a:fillRect/>
          </a:stretch>
        </p:blipFill>
        <p:spPr>
          <a:xfrm>
            <a:off x="-4322632" y="5145775"/>
            <a:ext cx="3427863" cy="3429000"/>
          </a:xfrm>
          <a:prstGeom prst="rect">
            <a:avLst/>
          </a:prstGeom>
        </p:spPr>
      </p:pic>
    </p:spTree>
    <p:extLst>
      <p:ext uri="{BB962C8B-B14F-4D97-AF65-F5344CB8AC3E}">
        <p14:creationId xmlns:p14="http://schemas.microsoft.com/office/powerpoint/2010/main" val="409219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5BB7-B5D4-D8B8-27BD-042FFE548D6B}"/>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E07A089-D252-5015-1D17-5F01D660803C}"/>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0C1D292E-19C5-3558-7FDF-9034644DE083}"/>
                </a:ext>
              </a:extLst>
            </p:cNvPr>
            <p:cNvGrpSpPr/>
            <p:nvPr/>
          </p:nvGrpSpPr>
          <p:grpSpPr>
            <a:xfrm>
              <a:off x="3721093" y="110907"/>
              <a:ext cx="3127136" cy="4566413"/>
              <a:chOff x="3721093" y="110907"/>
              <a:chExt cx="3127136" cy="4566413"/>
            </a:xfrm>
          </p:grpSpPr>
          <p:sp>
            <p:nvSpPr>
              <p:cNvPr id="19" name="TextBox 18">
                <a:extLst>
                  <a:ext uri="{FF2B5EF4-FFF2-40B4-BE49-F238E27FC236}">
                    <a16:creationId xmlns:a16="http://schemas.microsoft.com/office/drawing/2014/main" id="{CFD6D148-6151-58BA-780E-94D9711707A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3B04617F-5827-CDFE-566C-9387D887E7FA}"/>
                  </a:ext>
                </a:extLst>
              </p:cNvPr>
              <p:cNvSpPr txBox="1"/>
              <p:nvPr/>
            </p:nvSpPr>
            <p:spPr>
              <a:xfrm>
                <a:off x="3721095" y="360754"/>
                <a:ext cx="3127134" cy="4316566"/>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The research is a disaster! The beavers have moved to the local arboretum and destroyed most of the rare saplings. The university abandoned the research as unworkable. People demand a new Mayor, and it costs 2 coins replenish the sapling stock.</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beaver area suffers from a heavy rainstorm  resulting in beaver damn bursts and flooding in the downstream area requiring 1 coin to cover the clean-up.</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experiment appears to be working,  but the university is reluctant to increase the project citing publication pressure.</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The beaver experiment is working well, and the university is working to increase size of the project, protecting more land. </a:t>
                </a:r>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beaver experiment is working well, with fewer floods. The beavers have been a local point of interest , drawing in beaver tourists and the sale of beaver plushies is through the roof.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3BCCED6B-97F4-971D-E447-AEBEAF37AF9F}"/>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1FD8242-4493-7D83-0DCF-90BE65E0EB3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BEAVER RIVER CONTROL</a:t>
                </a:r>
              </a:p>
            </p:txBody>
          </p:sp>
          <p:sp>
            <p:nvSpPr>
              <p:cNvPr id="17" name="TextBox 16">
                <a:extLst>
                  <a:ext uri="{FF2B5EF4-FFF2-40B4-BE49-F238E27FC236}">
                    <a16:creationId xmlns:a16="http://schemas.microsoft.com/office/drawing/2014/main" id="{F5A73103-110F-7020-B477-D26D861C23C3}"/>
                  </a:ext>
                </a:extLst>
              </p:cNvPr>
              <p:cNvSpPr txBox="1"/>
              <p:nvPr/>
            </p:nvSpPr>
            <p:spPr>
              <a:xfrm>
                <a:off x="154788" y="1979473"/>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local university researcher wants to introduce a colony of beavers into local floodplains to help control the river and reduce flooding .</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1.Nature-based solution to manage water and control flooding</a:t>
                </a:r>
              </a:p>
              <a:p>
                <a:r>
                  <a:rPr lang="en-GB" sz="1000" dirty="0">
                    <a:solidFill>
                      <a:srgbClr val="000000"/>
                    </a:solidFill>
                    <a:latin typeface="Calibri"/>
                    <a:cs typeface="Calibri"/>
                  </a:rPr>
                  <a:t>2.Low-cost</a:t>
                </a:r>
              </a:p>
              <a:p>
                <a:r>
                  <a:rPr lang="en-GB" sz="1000" dirty="0">
                    <a:solidFill>
                      <a:srgbClr val="000000"/>
                    </a:solidFill>
                    <a:latin typeface="Calibri"/>
                    <a:cs typeface="Calibri"/>
                  </a:rPr>
                  <a:t>3.Positions council as being open-minded to new solutions in difficult times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1.Unproven academic and potentially crackpot idea</a:t>
                </a:r>
              </a:p>
              <a:p>
                <a:r>
                  <a:rPr lang="en-GB" sz="1000" dirty="0">
                    <a:solidFill>
                      <a:srgbClr val="000000"/>
                    </a:solidFill>
                    <a:latin typeface="Calibri"/>
                    <a:cs typeface="Calibri"/>
                  </a:rPr>
                  <a:t>2.Impact of beavers on local ecosystem</a:t>
                </a:r>
              </a:p>
              <a:p>
                <a:r>
                  <a:rPr lang="en-GB" sz="1000" dirty="0">
                    <a:solidFill>
                      <a:srgbClr val="000000"/>
                    </a:solidFill>
                    <a:latin typeface="Calibri"/>
                    <a:cs typeface="Calibri"/>
                  </a:rPr>
                  <a:t>3.Difficutlt to unroll if people get attached to beavers</a:t>
                </a:r>
              </a:p>
            </p:txBody>
          </p:sp>
          <p:sp>
            <p:nvSpPr>
              <p:cNvPr id="23" name="TextBox 22">
                <a:extLst>
                  <a:ext uri="{FF2B5EF4-FFF2-40B4-BE49-F238E27FC236}">
                    <a16:creationId xmlns:a16="http://schemas.microsoft.com/office/drawing/2014/main" id="{27C23FB1-7D9B-7961-2036-AAD31E35563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185268DE-F515-12F2-0638-5AA3AB97877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52390D3-DFD1-DF92-044D-048DCF28F3C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116631F-D663-7BFE-BB7B-67F01BD376CC}"/>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2A2F0FB1-3678-57DB-BB63-9C0393F1B62F}"/>
                </a:ext>
              </a:extLst>
            </p:cNvPr>
            <p:cNvGrpSpPr/>
            <p:nvPr/>
          </p:nvGrpSpPr>
          <p:grpSpPr>
            <a:xfrm>
              <a:off x="3721093" y="110907"/>
              <a:ext cx="3127136" cy="4702373"/>
              <a:chOff x="3721093" y="110907"/>
              <a:chExt cx="3127136" cy="4702373"/>
            </a:xfrm>
          </p:grpSpPr>
          <p:sp>
            <p:nvSpPr>
              <p:cNvPr id="63" name="TextBox 62">
                <a:extLst>
                  <a:ext uri="{FF2B5EF4-FFF2-40B4-BE49-F238E27FC236}">
                    <a16:creationId xmlns:a16="http://schemas.microsoft.com/office/drawing/2014/main" id="{C0033BE3-F4D3-7CC7-B6A0-1298CB2D34C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95561A03-F980-CD68-1927-101241886A3B}"/>
                  </a:ext>
                </a:extLst>
              </p:cNvPr>
              <p:cNvSpPr txBox="1"/>
              <p:nvPr/>
            </p:nvSpPr>
            <p:spPr>
              <a:xfrm>
                <a:off x="3721095" y="342825"/>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The complex is a titanic success, so much so that there’s gridlock in and around the town as everybody wants to go there making it impossible to travel anywhere.</a:t>
                </a:r>
              </a:p>
              <a:p>
                <a:r>
                  <a:rPr lang="en-GB" sz="1000" dirty="0">
                    <a:solidFill>
                      <a:srgbClr val="000000"/>
                    </a:solidFill>
                    <a:latin typeface="Calibri"/>
                    <a:ea typeface="Calibri"/>
                    <a:cs typeface="Calibri"/>
                  </a:rPr>
                  <a:t>People demand a new Mayor and the project costs 2 coins to provide a suitable park and ride service to reduce the perpetual gridlock.</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complex is a success, but the town centre is starting to become a ghost town. Pay 1 coin to subsidise activities to draw shoppers back to the town.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appears to be a success.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complex is a success with tenants that complement rather than compete with the town centre attractions. 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complex is a real success and careful transport planning has enabled people from all over the region to attend films, gigs, and shows without causing chaos.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0465C1D6-BA00-A135-D5C7-25BA50D2BFE1}"/>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9D7F9946-87D2-6EF8-BDA6-3481EBE4D17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OUT OF TOWN LESIURE COMPLEX</a:t>
                </a:r>
              </a:p>
            </p:txBody>
          </p:sp>
          <p:sp>
            <p:nvSpPr>
              <p:cNvPr id="60" name="TextBox 59">
                <a:extLst>
                  <a:ext uri="{FF2B5EF4-FFF2-40B4-BE49-F238E27FC236}">
                    <a16:creationId xmlns:a16="http://schemas.microsoft.com/office/drawing/2014/main" id="{589AF6A2-7F48-FFB0-AC7E-F35C07DA6FCC}"/>
                  </a:ext>
                </a:extLst>
              </p:cNvPr>
              <p:cNvSpPr txBox="1"/>
              <p:nvPr/>
            </p:nvSpPr>
            <p:spPr>
              <a:xfrm>
                <a:off x="154788" y="1925685"/>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for a new leisure centre, featuring a 20-screen megaplex, restaurants, concert, exhibition, and sports facilities, along with 20,000 parking places and several hotels.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1.Turn under-used countryside into revenue generating resource</a:t>
                </a:r>
              </a:p>
              <a:p>
                <a:r>
                  <a:rPr lang="en-GB" sz="1000" dirty="0">
                    <a:solidFill>
                      <a:srgbClr val="000000"/>
                    </a:solidFill>
                    <a:latin typeface="Calibri"/>
                    <a:cs typeface="Calibri"/>
                  </a:rPr>
                  <a:t>2.Create local jobs</a:t>
                </a:r>
              </a:p>
              <a:p>
                <a:r>
                  <a:rPr lang="en-GB" sz="1000" dirty="0">
                    <a:solidFill>
                      <a:srgbClr val="000000"/>
                    </a:solidFill>
                    <a:latin typeface="Calibri"/>
                    <a:cs typeface="Calibri"/>
                  </a:rPr>
                  <a:t>3.Bring people into the area for entertainment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1.Financial impact on current facilities</a:t>
                </a:r>
              </a:p>
              <a:p>
                <a:r>
                  <a:rPr lang="en-GB" sz="1000" dirty="0">
                    <a:solidFill>
                      <a:srgbClr val="000000"/>
                    </a:solidFill>
                    <a:latin typeface="Calibri"/>
                    <a:cs typeface="Calibri"/>
                  </a:rPr>
                  <a:t>2.Impact on current transport network</a:t>
                </a:r>
              </a:p>
              <a:p>
                <a:r>
                  <a:rPr lang="en-GB" sz="1000" dirty="0">
                    <a:solidFill>
                      <a:srgbClr val="000000"/>
                    </a:solidFill>
                    <a:latin typeface="Calibri"/>
                    <a:cs typeface="Calibri"/>
                  </a:rPr>
                  <a:t>3.Enviromental impact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BD56867-EFB3-421F-041B-A8CCAF3DF29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4EE9625D-1716-49A0-21A7-392F88BCBFC4}"/>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050" name="Picture 2" descr="Beavers are just being beavers': friction grows between Canadians and  animals | Canada | The Guardian">
            <a:extLst>
              <a:ext uri="{FF2B5EF4-FFF2-40B4-BE49-F238E27FC236}">
                <a16:creationId xmlns:a16="http://schemas.microsoft.com/office/drawing/2014/main" id="{924843BC-99B6-F48E-4456-52635126A5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0968" y="335297"/>
            <a:ext cx="2648578" cy="15891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pman Taylor Princesshay Exeter  Leisure">
            <a:extLst>
              <a:ext uri="{FF2B5EF4-FFF2-40B4-BE49-F238E27FC236}">
                <a16:creationId xmlns:a16="http://schemas.microsoft.com/office/drawing/2014/main" id="{32EFD793-71DD-3252-F368-FD51C6EE8A3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3721" y="5420303"/>
            <a:ext cx="2367206" cy="1573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beavers by a river&#10;&#10;Description automatically generated">
            <a:extLst>
              <a:ext uri="{FF2B5EF4-FFF2-40B4-BE49-F238E27FC236}">
                <a16:creationId xmlns:a16="http://schemas.microsoft.com/office/drawing/2014/main" id="{92F2D6FC-7501-B85B-D2B4-2513A8B9D77B}"/>
              </a:ext>
            </a:extLst>
          </p:cNvPr>
          <p:cNvPicPr>
            <a:picLocks noChangeAspect="1"/>
          </p:cNvPicPr>
          <p:nvPr/>
        </p:nvPicPr>
        <p:blipFill>
          <a:blip r:embed="rId5"/>
          <a:stretch>
            <a:fillRect/>
          </a:stretch>
        </p:blipFill>
        <p:spPr>
          <a:xfrm>
            <a:off x="-4352192" y="503261"/>
            <a:ext cx="3427863" cy="3429000"/>
          </a:xfrm>
          <a:prstGeom prst="rect">
            <a:avLst/>
          </a:prstGeom>
        </p:spPr>
      </p:pic>
      <p:pic>
        <p:nvPicPr>
          <p:cNvPr id="3" name="Picture 2" descr="A pool with people around it&#10;&#10;Description automatically generated">
            <a:extLst>
              <a:ext uri="{FF2B5EF4-FFF2-40B4-BE49-F238E27FC236}">
                <a16:creationId xmlns:a16="http://schemas.microsoft.com/office/drawing/2014/main" id="{31D51A83-A70E-606D-E313-B39E4774DC79}"/>
              </a:ext>
            </a:extLst>
          </p:cNvPr>
          <p:cNvPicPr>
            <a:picLocks noChangeAspect="1"/>
          </p:cNvPicPr>
          <p:nvPr/>
        </p:nvPicPr>
        <p:blipFill>
          <a:blip r:embed="rId6"/>
          <a:stretch>
            <a:fillRect/>
          </a:stretch>
        </p:blipFill>
        <p:spPr>
          <a:xfrm>
            <a:off x="-4100929" y="5286233"/>
            <a:ext cx="3427863" cy="3429000"/>
          </a:xfrm>
          <a:prstGeom prst="rect">
            <a:avLst/>
          </a:prstGeom>
        </p:spPr>
      </p:pic>
      <p:pic>
        <p:nvPicPr>
          <p:cNvPr id="4" name="Picture 3" descr="A group of people in a pool&#10;&#10;Description automatically generated">
            <a:extLst>
              <a:ext uri="{FF2B5EF4-FFF2-40B4-BE49-F238E27FC236}">
                <a16:creationId xmlns:a16="http://schemas.microsoft.com/office/drawing/2014/main" id="{111C3CB4-284C-CCA8-D83B-61343AF08BCB}"/>
              </a:ext>
            </a:extLst>
          </p:cNvPr>
          <p:cNvPicPr>
            <a:picLocks noChangeAspect="1"/>
          </p:cNvPicPr>
          <p:nvPr/>
        </p:nvPicPr>
        <p:blipFill>
          <a:blip r:embed="rId7"/>
          <a:stretch>
            <a:fillRect/>
          </a:stretch>
        </p:blipFill>
        <p:spPr>
          <a:xfrm>
            <a:off x="7516286" y="5286233"/>
            <a:ext cx="3427863" cy="3429000"/>
          </a:xfrm>
          <a:prstGeom prst="rect">
            <a:avLst/>
          </a:prstGeom>
        </p:spPr>
      </p:pic>
    </p:spTree>
    <p:extLst>
      <p:ext uri="{BB962C8B-B14F-4D97-AF65-F5344CB8AC3E}">
        <p14:creationId xmlns:p14="http://schemas.microsoft.com/office/powerpoint/2010/main" val="84968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COOL ROOFS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FIRE BREAKS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Reflective Roofs | Morgan Asphalte Roofing">
            <a:extLst>
              <a:ext uri="{FF2B5EF4-FFF2-40B4-BE49-F238E27FC236}">
                <a16:creationId xmlns:a16="http://schemas.microsoft.com/office/drawing/2014/main" id="{6B5D012D-D9E7-4934-8B8F-753F700B7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67" y="360987"/>
            <a:ext cx="2688185" cy="15386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houses with snow on the roof&#10;&#10;Description automatically generated">
            <a:extLst>
              <a:ext uri="{FF2B5EF4-FFF2-40B4-BE49-F238E27FC236}">
                <a16:creationId xmlns:a16="http://schemas.microsoft.com/office/drawing/2014/main" id="{FC19B9E6-317C-BC8A-851A-0D6964491DF7}"/>
              </a:ext>
            </a:extLst>
          </p:cNvPr>
          <p:cNvPicPr>
            <a:picLocks noChangeAspect="1"/>
          </p:cNvPicPr>
          <p:nvPr/>
        </p:nvPicPr>
        <p:blipFill>
          <a:blip r:embed="rId4"/>
          <a:stretch>
            <a:fillRect/>
          </a:stretch>
        </p:blipFill>
        <p:spPr>
          <a:xfrm>
            <a:off x="-4389143" y="362803"/>
            <a:ext cx="3427863" cy="3429000"/>
          </a:xfrm>
          <a:prstGeom prst="rect">
            <a:avLst/>
          </a:prstGeom>
        </p:spPr>
      </p:pic>
      <p:pic>
        <p:nvPicPr>
          <p:cNvPr id="4" name="Picture 3" descr="A gravel road through a forest&#10;&#10;Description automatically generated">
            <a:extLst>
              <a:ext uri="{FF2B5EF4-FFF2-40B4-BE49-F238E27FC236}">
                <a16:creationId xmlns:a16="http://schemas.microsoft.com/office/drawing/2014/main" id="{680BE2D0-0150-85FA-F8E6-166CB01B92D6}"/>
              </a:ext>
            </a:extLst>
          </p:cNvPr>
          <p:cNvPicPr>
            <a:picLocks noChangeAspect="1"/>
          </p:cNvPicPr>
          <p:nvPr/>
        </p:nvPicPr>
        <p:blipFill>
          <a:blip r:embed="rId5"/>
          <a:stretch>
            <a:fillRect/>
          </a:stretch>
        </p:blipFill>
        <p:spPr>
          <a:xfrm>
            <a:off x="-4086149" y="5493224"/>
            <a:ext cx="3427863" cy="3429000"/>
          </a:xfrm>
          <a:prstGeom prst="rect">
            <a:avLst/>
          </a:prstGeom>
        </p:spPr>
      </p:pic>
    </p:spTree>
    <p:extLst>
      <p:ext uri="{BB962C8B-B14F-4D97-AF65-F5344CB8AC3E}">
        <p14:creationId xmlns:p14="http://schemas.microsoft.com/office/powerpoint/2010/main" val="12268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778C-6386-72B7-C9A2-D28EA3BAF98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30294A13-364B-0DFC-F23F-F7BCBB65AAD4}"/>
              </a:ext>
            </a:extLst>
          </p:cNvPr>
          <p:cNvGrpSpPr/>
          <p:nvPr/>
        </p:nvGrpSpPr>
        <p:grpSpPr>
          <a:xfrm>
            <a:off x="154788" y="81460"/>
            <a:ext cx="6693441" cy="4731893"/>
            <a:chOff x="154788" y="81460"/>
            <a:chExt cx="6693441" cy="4731893"/>
          </a:xfrm>
        </p:grpSpPr>
        <p:grpSp>
          <p:nvGrpSpPr>
            <p:cNvPr id="51" name="Group 50">
              <a:extLst>
                <a:ext uri="{FF2B5EF4-FFF2-40B4-BE49-F238E27FC236}">
                  <a16:creationId xmlns:a16="http://schemas.microsoft.com/office/drawing/2014/main" id="{EC442816-1368-3DED-DF0F-54D5D7CF8091}"/>
                </a:ext>
              </a:extLst>
            </p:cNvPr>
            <p:cNvGrpSpPr/>
            <p:nvPr/>
          </p:nvGrpSpPr>
          <p:grpSpPr>
            <a:xfrm>
              <a:off x="3715770" y="81460"/>
              <a:ext cx="3132459" cy="4516158"/>
              <a:chOff x="3715770" y="81460"/>
              <a:chExt cx="3132459" cy="4516158"/>
            </a:xfrm>
          </p:grpSpPr>
          <p:sp>
            <p:nvSpPr>
              <p:cNvPr id="19" name="TextBox 18">
                <a:extLst>
                  <a:ext uri="{FF2B5EF4-FFF2-40B4-BE49-F238E27FC236}">
                    <a16:creationId xmlns:a16="http://schemas.microsoft.com/office/drawing/2014/main" id="{89D914C0-1B99-3F30-CDBD-A280CBAF0757}"/>
                  </a:ext>
                </a:extLst>
              </p:cNvPr>
              <p:cNvSpPr txBox="1"/>
              <p:nvPr/>
            </p:nvSpPr>
            <p:spPr>
              <a:xfrm>
                <a:off x="3715770"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C543442-E088-5BF5-D8C2-8B1757129A29}"/>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Uh-oh the project is a disaster! There was a major flood event, and a much larger area of land was flooded. Many farmer's land has been destroyed and polluted waters flow through the town. People demand a new Mayor, and it costs 2 coins for the clean-up.</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Some farmers cause up more of a stink – compensation is more than expected.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project works – farmers land floods naturally and seems to have reduced the flooding downstream.</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project went well biodiversity is increasing and an outdoor education centre has been proposed. Receive 1 extra coin.</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 The project was a success. A rare species of butterfly has been seen in the area and bird species have increased. The downstream town also did not suffer flooding in the last heavy rainfall event.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CA5356AF-362D-AC6C-319B-49666B06211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6DA815B6-0A7F-A88B-AFDE-C3745A7B240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FLOOD PLAIN RECOVERY</a:t>
                </a:r>
              </a:p>
            </p:txBody>
          </p:sp>
          <p:sp>
            <p:nvSpPr>
              <p:cNvPr id="17" name="TextBox 16">
                <a:extLst>
                  <a:ext uri="{FF2B5EF4-FFF2-40B4-BE49-F238E27FC236}">
                    <a16:creationId xmlns:a16="http://schemas.microsoft.com/office/drawing/2014/main" id="{63AB9474-276E-E029-2BA3-5CF35D5710B1}"/>
                  </a:ext>
                </a:extLst>
              </p:cNvPr>
              <p:cNvSpPr txBox="1"/>
              <p:nvPr/>
            </p:nvSpPr>
            <p:spPr>
              <a:xfrm>
                <a:off x="154788" y="2167733"/>
                <a:ext cx="3127135" cy="2254463"/>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To reduce flooding downstream, you have been asked as a council to restore the old floodplains. The land in question  is currently farming land – however there is compensation available to farmers who allow their land to flood. </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2.Reduces flooding to the downstream neighbourhoods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3.Creation of new recreational activities</a:t>
                </a:r>
                <a:endParaRPr lang="en-GB" sz="1000" dirty="0">
                  <a:solidFill>
                    <a:srgbClr val="000000"/>
                  </a:solidFill>
                  <a:latin typeface="Calibri" panose="020F0502020204030204" pitchFamily="34" charset="0"/>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1.Disruption</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2.Loss of land to farmers = grumpy farmers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3.Flooding</a:t>
                </a:r>
                <a:endParaRPr lang="en-GB" sz="1000" dirty="0">
                  <a:latin typeface="Calibri"/>
                  <a:cs typeface="Calibri"/>
                </a:endParaRPr>
              </a:p>
            </p:txBody>
          </p:sp>
          <p:sp>
            <p:nvSpPr>
              <p:cNvPr id="23" name="TextBox 22">
                <a:extLst>
                  <a:ext uri="{FF2B5EF4-FFF2-40B4-BE49-F238E27FC236}">
                    <a16:creationId xmlns:a16="http://schemas.microsoft.com/office/drawing/2014/main" id="{7AE4E617-445B-2687-8570-E64D84A1B76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4430C3B8-B275-D32F-3C40-A7FC7B97E4E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C4D0B1-81B6-EBF6-C597-DA5F41DE282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98A3F398-BF12-ACE1-6B38-E3C09131A8B8}"/>
              </a:ext>
            </a:extLst>
          </p:cNvPr>
          <p:cNvGrpSpPr/>
          <p:nvPr/>
        </p:nvGrpSpPr>
        <p:grpSpPr>
          <a:xfrm>
            <a:off x="149465" y="5084141"/>
            <a:ext cx="6708535" cy="4797584"/>
            <a:chOff x="154788" y="15769"/>
            <a:chExt cx="6708535" cy="4797584"/>
          </a:xfrm>
        </p:grpSpPr>
        <p:grpSp>
          <p:nvGrpSpPr>
            <p:cNvPr id="55" name="Group 54">
              <a:extLst>
                <a:ext uri="{FF2B5EF4-FFF2-40B4-BE49-F238E27FC236}">
                  <a16:creationId xmlns:a16="http://schemas.microsoft.com/office/drawing/2014/main" id="{EEA3617F-5BE3-F5E7-28AA-C7272AC4F12B}"/>
                </a:ext>
              </a:extLst>
            </p:cNvPr>
            <p:cNvGrpSpPr/>
            <p:nvPr/>
          </p:nvGrpSpPr>
          <p:grpSpPr>
            <a:xfrm>
              <a:off x="3721095" y="15769"/>
              <a:ext cx="3142228" cy="4642276"/>
              <a:chOff x="3721095" y="15769"/>
              <a:chExt cx="3142228" cy="4642276"/>
            </a:xfrm>
          </p:grpSpPr>
          <p:sp>
            <p:nvSpPr>
              <p:cNvPr id="63" name="TextBox 62">
                <a:extLst>
                  <a:ext uri="{FF2B5EF4-FFF2-40B4-BE49-F238E27FC236}">
                    <a16:creationId xmlns:a16="http://schemas.microsoft.com/office/drawing/2014/main" id="{18864EB3-A3AF-A95B-849C-2B62B5F995D0}"/>
                  </a:ext>
                </a:extLst>
              </p:cNvPr>
              <p:cNvSpPr txBox="1"/>
              <p:nvPr/>
            </p:nvSpPr>
            <p:spPr>
              <a:xfrm>
                <a:off x="3736187" y="1576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E8F0438-2B67-B3C7-CF3E-01FEF9F1DACA}"/>
                  </a:ext>
                </a:extLst>
              </p:cNvPr>
              <p:cNvSpPr txBox="1"/>
              <p:nvPr/>
            </p:nvSpPr>
            <p:spPr>
              <a:xfrm>
                <a:off x="3721095" y="387645"/>
                <a:ext cx="3127134" cy="427040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Oh-dear! When planting the trees you accidentally also introduced the invasive Japanese Knotweed. This has spread uncontrollably into people gardens. This will cost a lot to remedy. People demand a new Mayor. Loose 2 coins.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Your plant the forest – but half suffer from disease and die off. You must pay to replace these.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forest is planted – however there has not been much rain this year. So is growing slower than expected. </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forest was planted and is growing well. It is being used by local schools to teach ecology.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Success, you have a healthy forest. It is a popular area of the town and has no doubt improved local mental and physical wellbeing. The forest brings in visitors from a far to look at the animals and birds that live there. Plus, a wild fungi community group has been started. Collect two coins. </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DF36A8FD-2D88-2E99-30F7-884EE565FBA7}"/>
                </a:ext>
              </a:extLst>
            </p:cNvPr>
            <p:cNvGrpSpPr/>
            <p:nvPr/>
          </p:nvGrpSpPr>
          <p:grpSpPr>
            <a:xfrm>
              <a:off x="154788" y="15769"/>
              <a:ext cx="3127135" cy="4797584"/>
              <a:chOff x="154788" y="15769"/>
              <a:chExt cx="3127135" cy="4797584"/>
            </a:xfrm>
          </p:grpSpPr>
          <p:sp>
            <p:nvSpPr>
              <p:cNvPr id="58" name="TextBox 57">
                <a:extLst>
                  <a:ext uri="{FF2B5EF4-FFF2-40B4-BE49-F238E27FC236}">
                    <a16:creationId xmlns:a16="http://schemas.microsoft.com/office/drawing/2014/main" id="{980D4E6F-DC1A-750E-F6B7-0B3A31EF96E5}"/>
                  </a:ext>
                </a:extLst>
              </p:cNvPr>
              <p:cNvSpPr txBox="1"/>
              <p:nvPr/>
            </p:nvSpPr>
            <p:spPr>
              <a:xfrm>
                <a:off x="154788" y="15769"/>
                <a:ext cx="3127134" cy="323165"/>
              </a:xfrm>
              <a:prstGeom prst="rect">
                <a:avLst/>
              </a:prstGeom>
              <a:solidFill>
                <a:schemeClr val="bg1"/>
              </a:solidFill>
              <a:ln>
                <a:noFill/>
              </a:ln>
            </p:spPr>
            <p:txBody>
              <a:bodyPr wrap="square" rtlCol="0">
                <a:spAutoFit/>
              </a:bodyPr>
              <a:lstStyle/>
              <a:p>
                <a:pPr algn="ctr"/>
                <a:r>
                  <a:rPr lang="en-GB" sz="1500" b="1"/>
                  <a:t>CREATE A NEW FOREST</a:t>
                </a:r>
              </a:p>
            </p:txBody>
          </p:sp>
          <p:sp>
            <p:nvSpPr>
              <p:cNvPr id="60" name="TextBox 59">
                <a:extLst>
                  <a:ext uri="{FF2B5EF4-FFF2-40B4-BE49-F238E27FC236}">
                    <a16:creationId xmlns:a16="http://schemas.microsoft.com/office/drawing/2014/main" id="{3F7318CE-9ECD-5F64-2CC0-3DC99CAE3569}"/>
                  </a:ext>
                </a:extLst>
              </p:cNvPr>
              <p:cNvSpPr txBox="1"/>
              <p:nvPr/>
            </p:nvSpPr>
            <p:spPr>
              <a:xfrm>
                <a:off x="154788" y="2167733"/>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 council is proposing to turn some unusual rangeland into a forest. You are hoping this will increase biodiversity and provide an outdoor spaces for schools to use for lessons.</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2.Reduces air pollution and increases mental / physical wellbeing</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cs typeface="Calibri"/>
                  </a:rPr>
                  <a:t>3.Increases infiltration and reduces runoff and flooding</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1.Slow to grow</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2.Land could be developed for profitable uses.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3.Cost of on-going maintenance.</a:t>
                </a:r>
                <a:endParaRPr lang="en-GB" sz="1000" dirty="0">
                  <a:latin typeface="Calibri"/>
                  <a:cs typeface="Calibri"/>
                </a:endParaRPr>
              </a:p>
              <a:p>
                <a:pPr algn="ct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0BA81D7D-E2C4-1BC4-4272-52BEDD129F5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Floodplain restoration and management | Natural Water Retention Measures">
            <a:extLst>
              <a:ext uri="{FF2B5EF4-FFF2-40B4-BE49-F238E27FC236}">
                <a16:creationId xmlns:a16="http://schemas.microsoft.com/office/drawing/2014/main" id="{01BA6366-C66D-29A2-5EEB-7B447EC06B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697" y="454174"/>
            <a:ext cx="2849253" cy="1681744"/>
          </a:xfrm>
          <a:prstGeom prst="rect">
            <a:avLst/>
          </a:prstGeom>
          <a:ln>
            <a:noFill/>
          </a:ln>
        </p:spPr>
      </p:pic>
      <p:pic>
        <p:nvPicPr>
          <p:cNvPr id="4" name="Picture 3" descr="The importance and beauty of forests - Metro Parks - Central Ohio Park  System">
            <a:extLst>
              <a:ext uri="{FF2B5EF4-FFF2-40B4-BE49-F238E27FC236}">
                <a16:creationId xmlns:a16="http://schemas.microsoft.com/office/drawing/2014/main" id="{AF5FDCB1-26B8-CC71-1F15-C54D43882974}"/>
              </a:ext>
            </a:extLst>
          </p:cNvPr>
          <p:cNvPicPr>
            <a:picLocks noChangeAspect="1"/>
          </p:cNvPicPr>
          <p:nvPr/>
        </p:nvPicPr>
        <p:blipFill>
          <a:blip r:embed="rId4"/>
          <a:stretch>
            <a:fillRect/>
          </a:stretch>
        </p:blipFill>
        <p:spPr>
          <a:xfrm>
            <a:off x="376468" y="5442470"/>
            <a:ext cx="2565088" cy="1694338"/>
          </a:xfrm>
          <a:prstGeom prst="rect">
            <a:avLst/>
          </a:prstGeom>
        </p:spPr>
      </p:pic>
      <p:pic>
        <p:nvPicPr>
          <p:cNvPr id="5" name="Picture 4" descr="A flock of birds flying over a pond&#10;&#10;Description automatically generated">
            <a:extLst>
              <a:ext uri="{FF2B5EF4-FFF2-40B4-BE49-F238E27FC236}">
                <a16:creationId xmlns:a16="http://schemas.microsoft.com/office/drawing/2014/main" id="{EF9AB918-95D1-92FC-4519-F13B37A02A28}"/>
              </a:ext>
            </a:extLst>
          </p:cNvPr>
          <p:cNvPicPr>
            <a:picLocks noChangeAspect="1"/>
          </p:cNvPicPr>
          <p:nvPr/>
        </p:nvPicPr>
        <p:blipFill>
          <a:blip r:embed="rId5"/>
          <a:stretch>
            <a:fillRect/>
          </a:stretch>
        </p:blipFill>
        <p:spPr>
          <a:xfrm>
            <a:off x="-4445477" y="924928"/>
            <a:ext cx="3425951" cy="3429000"/>
          </a:xfrm>
          <a:prstGeom prst="rect">
            <a:avLst/>
          </a:prstGeom>
        </p:spPr>
      </p:pic>
      <p:pic>
        <p:nvPicPr>
          <p:cNvPr id="6" name="Picture 5" descr="A path through a forest with ferns and trees&#10;&#10;Description automatically generated">
            <a:extLst>
              <a:ext uri="{FF2B5EF4-FFF2-40B4-BE49-F238E27FC236}">
                <a16:creationId xmlns:a16="http://schemas.microsoft.com/office/drawing/2014/main" id="{0402E2BE-E12C-91B6-008E-173674148C08}"/>
              </a:ext>
            </a:extLst>
          </p:cNvPr>
          <p:cNvPicPr>
            <a:picLocks noChangeAspect="1"/>
          </p:cNvPicPr>
          <p:nvPr/>
        </p:nvPicPr>
        <p:blipFill>
          <a:blip r:embed="rId6"/>
          <a:stretch>
            <a:fillRect/>
          </a:stretch>
        </p:blipFill>
        <p:spPr>
          <a:xfrm>
            <a:off x="-5026445" y="5653718"/>
            <a:ext cx="3425951" cy="3429000"/>
          </a:xfrm>
          <a:prstGeom prst="rect">
            <a:avLst/>
          </a:prstGeom>
        </p:spPr>
      </p:pic>
    </p:spTree>
    <p:extLst>
      <p:ext uri="{BB962C8B-B14F-4D97-AF65-F5344CB8AC3E}">
        <p14:creationId xmlns:p14="http://schemas.microsoft.com/office/powerpoint/2010/main" val="29598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HEAT TOURISUM</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EPIC SIESTA</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on a beach&#10;&#10;Description automatically generated">
            <a:extLst>
              <a:ext uri="{FF2B5EF4-FFF2-40B4-BE49-F238E27FC236}">
                <a16:creationId xmlns:a16="http://schemas.microsoft.com/office/drawing/2014/main" id="{0FCA4CC3-9DA5-F0E1-4C6F-C7DDA48C1491}"/>
              </a:ext>
            </a:extLst>
          </p:cNvPr>
          <p:cNvPicPr>
            <a:picLocks noChangeAspect="1"/>
          </p:cNvPicPr>
          <p:nvPr/>
        </p:nvPicPr>
        <p:blipFill>
          <a:blip r:embed="rId3"/>
          <a:stretch>
            <a:fillRect/>
          </a:stretch>
        </p:blipFill>
        <p:spPr>
          <a:xfrm>
            <a:off x="-4167440" y="555009"/>
            <a:ext cx="3427863" cy="3429000"/>
          </a:xfrm>
          <a:prstGeom prst="rect">
            <a:avLst/>
          </a:prstGeom>
        </p:spPr>
      </p:pic>
      <p:pic>
        <p:nvPicPr>
          <p:cNvPr id="4" name="Picture 3" descr="A group of people lying on blankets under a tree&#10;&#10;Description automatically generated">
            <a:extLst>
              <a:ext uri="{FF2B5EF4-FFF2-40B4-BE49-F238E27FC236}">
                <a16:creationId xmlns:a16="http://schemas.microsoft.com/office/drawing/2014/main" id="{F9E714C6-BEE3-635C-B366-9CDC67BFE0D2}"/>
              </a:ext>
            </a:extLst>
          </p:cNvPr>
          <p:cNvPicPr>
            <a:picLocks noChangeAspect="1"/>
          </p:cNvPicPr>
          <p:nvPr/>
        </p:nvPicPr>
        <p:blipFill>
          <a:blip r:embed="rId4"/>
          <a:stretch>
            <a:fillRect/>
          </a:stretch>
        </p:blipFill>
        <p:spPr>
          <a:xfrm>
            <a:off x="-4167440" y="5145775"/>
            <a:ext cx="3427863" cy="3429000"/>
          </a:xfrm>
          <a:prstGeom prst="rect">
            <a:avLst/>
          </a:prstGeom>
        </p:spPr>
      </p:pic>
      <p:pic>
        <p:nvPicPr>
          <p:cNvPr id="5" name="Picture 4" descr="A group of people lying on the ground under a tree&#10;&#10;Description automatically generated">
            <a:extLst>
              <a:ext uri="{FF2B5EF4-FFF2-40B4-BE49-F238E27FC236}">
                <a16:creationId xmlns:a16="http://schemas.microsoft.com/office/drawing/2014/main" id="{163967F9-5DB2-0A92-4A2A-1918C59670A2}"/>
              </a:ext>
            </a:extLst>
          </p:cNvPr>
          <p:cNvPicPr>
            <a:picLocks noChangeAspect="1"/>
          </p:cNvPicPr>
          <p:nvPr/>
        </p:nvPicPr>
        <p:blipFill>
          <a:blip r:embed="rId5"/>
          <a:stretch>
            <a:fillRect/>
          </a:stretch>
        </p:blipFill>
        <p:spPr>
          <a:xfrm>
            <a:off x="7294584" y="5241878"/>
            <a:ext cx="3427863" cy="3429000"/>
          </a:xfrm>
          <a:prstGeom prst="rect">
            <a:avLst/>
          </a:prstGeom>
        </p:spPr>
      </p:pic>
    </p:spTree>
    <p:extLst>
      <p:ext uri="{BB962C8B-B14F-4D97-AF65-F5344CB8AC3E}">
        <p14:creationId xmlns:p14="http://schemas.microsoft.com/office/powerpoint/2010/main" val="357911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BUILD A RESERVOIR</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ENFORCE SMART METERING</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construction site with cranes and trucks and people&#10;&#10;Description automatically generated">
            <a:extLst>
              <a:ext uri="{FF2B5EF4-FFF2-40B4-BE49-F238E27FC236}">
                <a16:creationId xmlns:a16="http://schemas.microsoft.com/office/drawing/2014/main" id="{950D46AA-5B66-E164-F03C-7761FC7AAE53}"/>
              </a:ext>
            </a:extLst>
          </p:cNvPr>
          <p:cNvPicPr>
            <a:picLocks noChangeAspect="1"/>
          </p:cNvPicPr>
          <p:nvPr/>
        </p:nvPicPr>
        <p:blipFill>
          <a:blip r:embed="rId3"/>
          <a:stretch>
            <a:fillRect/>
          </a:stretch>
        </p:blipFill>
        <p:spPr>
          <a:xfrm>
            <a:off x="-5856133" y="725037"/>
            <a:ext cx="3425736" cy="3429000"/>
          </a:xfrm>
          <a:prstGeom prst="rect">
            <a:avLst/>
          </a:prstGeom>
        </p:spPr>
      </p:pic>
      <p:pic>
        <p:nvPicPr>
          <p:cNvPr id="3" name="Picture 2" descr="A large group of people standing around a large dam&#10;&#10;Description automatically generated">
            <a:extLst>
              <a:ext uri="{FF2B5EF4-FFF2-40B4-BE49-F238E27FC236}">
                <a16:creationId xmlns:a16="http://schemas.microsoft.com/office/drawing/2014/main" id="{28534F6D-B97A-0F91-DF7E-E64AEACBF6B7}"/>
              </a:ext>
            </a:extLst>
          </p:cNvPr>
          <p:cNvPicPr>
            <a:picLocks noChangeAspect="1"/>
          </p:cNvPicPr>
          <p:nvPr/>
        </p:nvPicPr>
        <p:blipFill>
          <a:blip r:embed="rId4"/>
          <a:stretch>
            <a:fillRect/>
          </a:stretch>
        </p:blipFill>
        <p:spPr>
          <a:xfrm>
            <a:off x="8148446" y="276312"/>
            <a:ext cx="3425736" cy="3429000"/>
          </a:xfrm>
          <a:prstGeom prst="rect">
            <a:avLst/>
          </a:prstGeom>
        </p:spPr>
      </p:pic>
      <p:pic>
        <p:nvPicPr>
          <p:cNvPr id="4" name="Picture 3" descr="A digital device with a display and a flower in a pot&#10;&#10;Description automatically generated">
            <a:extLst>
              <a:ext uri="{FF2B5EF4-FFF2-40B4-BE49-F238E27FC236}">
                <a16:creationId xmlns:a16="http://schemas.microsoft.com/office/drawing/2014/main" id="{C3B04E96-3628-3573-02F0-C14241B1AFF8}"/>
              </a:ext>
            </a:extLst>
          </p:cNvPr>
          <p:cNvPicPr>
            <a:picLocks noChangeAspect="1"/>
          </p:cNvPicPr>
          <p:nvPr/>
        </p:nvPicPr>
        <p:blipFill>
          <a:blip r:embed="rId5"/>
          <a:stretch>
            <a:fillRect/>
          </a:stretch>
        </p:blipFill>
        <p:spPr>
          <a:xfrm>
            <a:off x="-4327271" y="5489611"/>
            <a:ext cx="3425736" cy="3429000"/>
          </a:xfrm>
          <a:prstGeom prst="rect">
            <a:avLst/>
          </a:prstGeom>
        </p:spPr>
      </p:pic>
      <p:pic>
        <p:nvPicPr>
          <p:cNvPr id="5" name="Picture 4" descr="A hand pointing at a smart meter&#10;&#10;Description automatically generated">
            <a:extLst>
              <a:ext uri="{FF2B5EF4-FFF2-40B4-BE49-F238E27FC236}">
                <a16:creationId xmlns:a16="http://schemas.microsoft.com/office/drawing/2014/main" id="{E2F072F0-8E5F-BAE8-49EF-B1967AD2A6D1}"/>
              </a:ext>
            </a:extLst>
          </p:cNvPr>
          <p:cNvPicPr>
            <a:picLocks noChangeAspect="1"/>
          </p:cNvPicPr>
          <p:nvPr/>
        </p:nvPicPr>
        <p:blipFill>
          <a:blip r:embed="rId6"/>
          <a:stretch>
            <a:fillRect/>
          </a:stretch>
        </p:blipFill>
        <p:spPr>
          <a:xfrm>
            <a:off x="8374787" y="5492539"/>
            <a:ext cx="3425736" cy="3429000"/>
          </a:xfrm>
          <a:prstGeom prst="rect">
            <a:avLst/>
          </a:prstGeom>
        </p:spPr>
      </p:pic>
    </p:spTree>
    <p:extLst>
      <p:ext uri="{BB962C8B-B14F-4D97-AF65-F5344CB8AC3E}">
        <p14:creationId xmlns:p14="http://schemas.microsoft.com/office/powerpoint/2010/main" val="100918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SMART IRRIGATION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BUILD A MONO FARM</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person standing in a field with a tractor and a windmill&#10;&#10;Description automatically generated">
            <a:extLst>
              <a:ext uri="{FF2B5EF4-FFF2-40B4-BE49-F238E27FC236}">
                <a16:creationId xmlns:a16="http://schemas.microsoft.com/office/drawing/2014/main" id="{C231F526-A39C-5A62-9B08-4C12AA6CCA4B}"/>
              </a:ext>
            </a:extLst>
          </p:cNvPr>
          <p:cNvPicPr>
            <a:picLocks noChangeAspect="1"/>
          </p:cNvPicPr>
          <p:nvPr/>
        </p:nvPicPr>
        <p:blipFill>
          <a:blip r:embed="rId3"/>
          <a:stretch>
            <a:fillRect/>
          </a:stretch>
        </p:blipFill>
        <p:spPr>
          <a:xfrm>
            <a:off x="-3990078" y="725037"/>
            <a:ext cx="3427863" cy="3429000"/>
          </a:xfrm>
          <a:prstGeom prst="rect">
            <a:avLst/>
          </a:prstGeom>
        </p:spPr>
      </p:pic>
      <p:pic>
        <p:nvPicPr>
          <p:cNvPr id="3" name="Picture 2" descr="A field of green plants&#10;&#10;Description automatically generated">
            <a:extLst>
              <a:ext uri="{FF2B5EF4-FFF2-40B4-BE49-F238E27FC236}">
                <a16:creationId xmlns:a16="http://schemas.microsoft.com/office/drawing/2014/main" id="{DD829612-68DA-F0A8-1169-79FF67F04BF8}"/>
              </a:ext>
            </a:extLst>
          </p:cNvPr>
          <p:cNvPicPr>
            <a:picLocks noChangeAspect="1"/>
          </p:cNvPicPr>
          <p:nvPr/>
        </p:nvPicPr>
        <p:blipFill>
          <a:blip r:embed="rId4"/>
          <a:stretch>
            <a:fillRect/>
          </a:stretch>
        </p:blipFill>
        <p:spPr>
          <a:xfrm>
            <a:off x="-3990078" y="5234485"/>
            <a:ext cx="3427863" cy="3429000"/>
          </a:xfrm>
          <a:prstGeom prst="rect">
            <a:avLst/>
          </a:prstGeom>
        </p:spPr>
      </p:pic>
    </p:spTree>
    <p:extLst>
      <p:ext uri="{BB962C8B-B14F-4D97-AF65-F5344CB8AC3E}">
        <p14:creationId xmlns:p14="http://schemas.microsoft.com/office/powerpoint/2010/main" val="2628564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PROTECT LOCAL CROP TYPES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PROTECT LOCAL SPECIES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farm with a barn and rows of vegetables&#10;&#10;Description automatically generated">
            <a:extLst>
              <a:ext uri="{FF2B5EF4-FFF2-40B4-BE49-F238E27FC236}">
                <a16:creationId xmlns:a16="http://schemas.microsoft.com/office/drawing/2014/main" id="{BC904127-2057-3A8D-AF63-9BDF5D665685}"/>
              </a:ext>
            </a:extLst>
          </p:cNvPr>
          <p:cNvPicPr>
            <a:picLocks noChangeAspect="1"/>
          </p:cNvPicPr>
          <p:nvPr/>
        </p:nvPicPr>
        <p:blipFill>
          <a:blip r:embed="rId3"/>
          <a:stretch>
            <a:fillRect/>
          </a:stretch>
        </p:blipFill>
        <p:spPr>
          <a:xfrm>
            <a:off x="-3990078" y="266700"/>
            <a:ext cx="3427863" cy="3429000"/>
          </a:xfrm>
          <a:prstGeom prst="rect">
            <a:avLst/>
          </a:prstGeom>
        </p:spPr>
      </p:pic>
      <p:pic>
        <p:nvPicPr>
          <p:cNvPr id="3" name="Picture 2" descr="A group of animals in a forest&#10;&#10;Description automatically generated">
            <a:extLst>
              <a:ext uri="{FF2B5EF4-FFF2-40B4-BE49-F238E27FC236}">
                <a16:creationId xmlns:a16="http://schemas.microsoft.com/office/drawing/2014/main" id="{B0B3AC70-0090-0662-A46C-8ADC32E525D2}"/>
              </a:ext>
            </a:extLst>
          </p:cNvPr>
          <p:cNvPicPr>
            <a:picLocks noChangeAspect="1"/>
          </p:cNvPicPr>
          <p:nvPr/>
        </p:nvPicPr>
        <p:blipFill>
          <a:blip r:embed="rId4"/>
          <a:stretch>
            <a:fillRect/>
          </a:stretch>
        </p:blipFill>
        <p:spPr>
          <a:xfrm>
            <a:off x="-3990078" y="5027494"/>
            <a:ext cx="3427863" cy="3429000"/>
          </a:xfrm>
          <a:prstGeom prst="rect">
            <a:avLst/>
          </a:prstGeom>
        </p:spPr>
      </p:pic>
      <p:pic>
        <p:nvPicPr>
          <p:cNvPr id="4" name="Picture 3" descr="A group of animals in a forest&#10;&#10;Description automatically generated">
            <a:extLst>
              <a:ext uri="{FF2B5EF4-FFF2-40B4-BE49-F238E27FC236}">
                <a16:creationId xmlns:a16="http://schemas.microsoft.com/office/drawing/2014/main" id="{13657FAA-5CFF-9827-04AE-950F36DBFC2A}"/>
              </a:ext>
            </a:extLst>
          </p:cNvPr>
          <p:cNvPicPr>
            <a:picLocks noChangeAspect="1"/>
          </p:cNvPicPr>
          <p:nvPr/>
        </p:nvPicPr>
        <p:blipFill>
          <a:blip r:embed="rId5"/>
          <a:stretch>
            <a:fillRect/>
          </a:stretch>
        </p:blipFill>
        <p:spPr>
          <a:xfrm>
            <a:off x="7486726" y="5005316"/>
            <a:ext cx="3427863" cy="3429000"/>
          </a:xfrm>
          <a:prstGeom prst="rect">
            <a:avLst/>
          </a:prstGeom>
        </p:spPr>
      </p:pic>
    </p:spTree>
    <p:extLst>
      <p:ext uri="{BB962C8B-B14F-4D97-AF65-F5344CB8AC3E}">
        <p14:creationId xmlns:p14="http://schemas.microsoft.com/office/powerpoint/2010/main" val="306798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CITEZEN SCIENCE</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standing together&#10;&#10;Description automatically generated">
            <a:extLst>
              <a:ext uri="{FF2B5EF4-FFF2-40B4-BE49-F238E27FC236}">
                <a16:creationId xmlns:a16="http://schemas.microsoft.com/office/drawing/2014/main" id="{4273EE28-AA46-C83F-7B76-897087A065C9}"/>
              </a:ext>
            </a:extLst>
          </p:cNvPr>
          <p:cNvPicPr>
            <a:picLocks noChangeAspect="1"/>
          </p:cNvPicPr>
          <p:nvPr/>
        </p:nvPicPr>
        <p:blipFill>
          <a:blip r:embed="rId3"/>
          <a:stretch>
            <a:fillRect/>
          </a:stretch>
        </p:blipFill>
        <p:spPr>
          <a:xfrm>
            <a:off x="-4839938" y="658504"/>
            <a:ext cx="3427863" cy="3429000"/>
          </a:xfrm>
          <a:prstGeom prst="rect">
            <a:avLst/>
          </a:prstGeom>
        </p:spPr>
      </p:pic>
      <p:pic>
        <p:nvPicPr>
          <p:cNvPr id="3" name="Picture 2" descr="A tablet with a map and a pencil&#10;&#10;Description automatically generated">
            <a:extLst>
              <a:ext uri="{FF2B5EF4-FFF2-40B4-BE49-F238E27FC236}">
                <a16:creationId xmlns:a16="http://schemas.microsoft.com/office/drawing/2014/main" id="{30F1C081-46FD-8037-F727-5BB5D7B12590}"/>
              </a:ext>
            </a:extLst>
          </p:cNvPr>
          <p:cNvPicPr>
            <a:picLocks noChangeAspect="1"/>
          </p:cNvPicPr>
          <p:nvPr/>
        </p:nvPicPr>
        <p:blipFill>
          <a:blip r:embed="rId4"/>
          <a:stretch>
            <a:fillRect/>
          </a:stretch>
        </p:blipFill>
        <p:spPr>
          <a:xfrm>
            <a:off x="-4847328" y="5500617"/>
            <a:ext cx="3427863" cy="3429000"/>
          </a:xfrm>
          <a:prstGeom prst="rect">
            <a:avLst/>
          </a:prstGeom>
        </p:spPr>
      </p:pic>
      <p:pic>
        <p:nvPicPr>
          <p:cNvPr id="4" name="Picture 3" descr="A poster of a climate hazard&#10;&#10;Description automatically generated">
            <a:extLst>
              <a:ext uri="{FF2B5EF4-FFF2-40B4-BE49-F238E27FC236}">
                <a16:creationId xmlns:a16="http://schemas.microsoft.com/office/drawing/2014/main" id="{F85EB3FF-2775-5E41-B30F-B6B36393AFE6}"/>
              </a:ext>
            </a:extLst>
          </p:cNvPr>
          <p:cNvPicPr>
            <a:picLocks noChangeAspect="1"/>
          </p:cNvPicPr>
          <p:nvPr/>
        </p:nvPicPr>
        <p:blipFill>
          <a:blip r:embed="rId5"/>
          <a:stretch>
            <a:fillRect/>
          </a:stretch>
        </p:blipFill>
        <p:spPr>
          <a:xfrm>
            <a:off x="8358756" y="5241878"/>
            <a:ext cx="3427863" cy="3429000"/>
          </a:xfrm>
          <a:prstGeom prst="rect">
            <a:avLst/>
          </a:prstGeom>
        </p:spPr>
      </p:pic>
      <p:pic>
        <p:nvPicPr>
          <p:cNvPr id="5" name="Picture 4" descr="A tablet with a map and a pencil&#10;&#10;Description automatically generated">
            <a:extLst>
              <a:ext uri="{FF2B5EF4-FFF2-40B4-BE49-F238E27FC236}">
                <a16:creationId xmlns:a16="http://schemas.microsoft.com/office/drawing/2014/main" id="{9E180F54-D0C3-9F06-0CB8-68961A4BEE9D}"/>
              </a:ext>
            </a:extLst>
          </p:cNvPr>
          <p:cNvPicPr>
            <a:picLocks noChangeAspect="1"/>
          </p:cNvPicPr>
          <p:nvPr/>
        </p:nvPicPr>
        <p:blipFill>
          <a:blip r:embed="rId4"/>
          <a:stretch>
            <a:fillRect/>
          </a:stretch>
        </p:blipFill>
        <p:spPr>
          <a:xfrm>
            <a:off x="383178" y="5667490"/>
            <a:ext cx="3427863" cy="3429000"/>
          </a:xfrm>
          <a:prstGeom prst="rect">
            <a:avLst/>
          </a:prstGeom>
        </p:spPr>
      </p:pic>
    </p:spTree>
    <p:extLst>
      <p:ext uri="{BB962C8B-B14F-4D97-AF65-F5344CB8AC3E}">
        <p14:creationId xmlns:p14="http://schemas.microsoft.com/office/powerpoint/2010/main" val="1718836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A DIGITAL TWIN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endParaRPr lang="en-GB" sz="1500" b="1" dirty="0"/>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erial view of a city with many buildings and a river&#10;&#10;Description automatically generated">
            <a:extLst>
              <a:ext uri="{FF2B5EF4-FFF2-40B4-BE49-F238E27FC236}">
                <a16:creationId xmlns:a16="http://schemas.microsoft.com/office/drawing/2014/main" id="{D8A43CBD-1CA8-B5A8-F129-EE4EE5D3DBB5}"/>
              </a:ext>
            </a:extLst>
          </p:cNvPr>
          <p:cNvPicPr>
            <a:picLocks noChangeAspect="1"/>
          </p:cNvPicPr>
          <p:nvPr/>
        </p:nvPicPr>
        <p:blipFill>
          <a:blip r:embed="rId3"/>
          <a:stretch>
            <a:fillRect/>
          </a:stretch>
        </p:blipFill>
        <p:spPr>
          <a:xfrm>
            <a:off x="-4370697" y="394351"/>
            <a:ext cx="3425736" cy="3429000"/>
          </a:xfrm>
          <a:prstGeom prst="rect">
            <a:avLst/>
          </a:prstGeom>
        </p:spPr>
      </p:pic>
    </p:spTree>
    <p:extLst>
      <p:ext uri="{BB962C8B-B14F-4D97-AF65-F5344CB8AC3E}">
        <p14:creationId xmlns:p14="http://schemas.microsoft.com/office/powerpoint/2010/main" val="3535309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77EA5-3C0E-9497-9F93-8B8B1824527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EDF72824-FF95-5270-ADBB-850617F4D555}"/>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DBEDFF5-B9F6-F4C4-77C4-6617253760A7}"/>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B839FE98-F593-FDEA-B3DC-0568422989E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D9AC0A34-5DF6-E490-F7BB-08E44ED604FC}"/>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786825D4-9ADA-3B2C-F959-5D8F40A46F36}"/>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DD30E1B8-581D-5DDC-5B87-CC55B3A2464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A DIGITAL TWIN</a:t>
                </a:r>
              </a:p>
            </p:txBody>
          </p:sp>
          <p:sp>
            <p:nvSpPr>
              <p:cNvPr id="17" name="TextBox 16">
                <a:extLst>
                  <a:ext uri="{FF2B5EF4-FFF2-40B4-BE49-F238E27FC236}">
                    <a16:creationId xmlns:a16="http://schemas.microsoft.com/office/drawing/2014/main" id="{88F79362-99F5-EE2D-351D-9908568AE5B6}"/>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07BF6D07-2265-FE18-C83C-38C72BF0BC2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9E8DE13A-C591-3048-ABBB-30BED5F1BAB2}"/>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3EC39CE-904C-657D-8898-EA14D6CEBE2D}"/>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56C1583-825F-58F9-6360-658FC13A92CC}"/>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031C0F5B-2633-056F-4D86-28EB0685524B}"/>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427C11E0-35E5-8EBA-6CBF-30997D3CEA31}"/>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A93DBED0-458F-32E7-EC96-02ECC639A00B}"/>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C798AE1C-1D8D-656E-6036-0EB6C746E51B}"/>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F68C108A-1DE6-9919-ADE4-8E3B449B5670}"/>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endParaRPr lang="en-GB" sz="1500" b="1" dirty="0"/>
              </a:p>
            </p:txBody>
          </p:sp>
          <p:sp>
            <p:nvSpPr>
              <p:cNvPr id="60" name="TextBox 59">
                <a:extLst>
                  <a:ext uri="{FF2B5EF4-FFF2-40B4-BE49-F238E27FC236}">
                    <a16:creationId xmlns:a16="http://schemas.microsoft.com/office/drawing/2014/main" id="{8444301F-5F5F-8770-02C0-BEEA762F3FC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56E5E499-EC88-063A-EC1A-255EBDDBA0D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5CB84CEC-099E-6A5A-A238-D9AA80F42CB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erial view of a city with many buildings and a river&#10;&#10;Description automatically generated">
            <a:extLst>
              <a:ext uri="{FF2B5EF4-FFF2-40B4-BE49-F238E27FC236}">
                <a16:creationId xmlns:a16="http://schemas.microsoft.com/office/drawing/2014/main" id="{DCB8E3F6-BB1D-9F09-49B0-557CF9C2C45C}"/>
              </a:ext>
            </a:extLst>
          </p:cNvPr>
          <p:cNvPicPr>
            <a:picLocks noChangeAspect="1"/>
          </p:cNvPicPr>
          <p:nvPr/>
        </p:nvPicPr>
        <p:blipFill>
          <a:blip r:embed="rId3"/>
          <a:stretch>
            <a:fillRect/>
          </a:stretch>
        </p:blipFill>
        <p:spPr>
          <a:xfrm>
            <a:off x="-4370697" y="394351"/>
            <a:ext cx="3425736" cy="3429000"/>
          </a:xfrm>
          <a:prstGeom prst="rect">
            <a:avLst/>
          </a:prstGeom>
        </p:spPr>
      </p:pic>
    </p:spTree>
    <p:extLst>
      <p:ext uri="{BB962C8B-B14F-4D97-AF65-F5344CB8AC3E}">
        <p14:creationId xmlns:p14="http://schemas.microsoft.com/office/powerpoint/2010/main" val="237893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26DD1-FB97-D08A-7175-1C7FCE8ED502}"/>
              </a:ext>
            </a:extLst>
          </p:cNvPr>
          <p:cNvSpPr/>
          <p:nvPr/>
        </p:nvSpPr>
        <p:spPr>
          <a:xfrm>
            <a:off x="228600" y="267127"/>
            <a:ext cx="6400800" cy="457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FC8D858-4FCB-B150-C430-810697C2E9EF}"/>
              </a:ext>
            </a:extLst>
          </p:cNvPr>
          <p:cNvSpPr/>
          <p:nvPr/>
        </p:nvSpPr>
        <p:spPr>
          <a:xfrm>
            <a:off x="228600" y="4953000"/>
            <a:ext cx="6400800" cy="457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6" name="TextBox 5">
            <a:extLst>
              <a:ext uri="{FF2B5EF4-FFF2-40B4-BE49-F238E27FC236}">
                <a16:creationId xmlns:a16="http://schemas.microsoft.com/office/drawing/2014/main" id="{FB879CC8-50C2-BC6A-32C7-2E356FB64928}"/>
              </a:ext>
            </a:extLst>
          </p:cNvPr>
          <p:cNvSpPr txBox="1"/>
          <p:nvPr/>
        </p:nvSpPr>
        <p:spPr>
          <a:xfrm>
            <a:off x="234904" y="271763"/>
            <a:ext cx="2273560" cy="369332"/>
          </a:xfrm>
          <a:prstGeom prst="rect">
            <a:avLst/>
          </a:prstGeom>
          <a:noFill/>
        </p:spPr>
        <p:txBody>
          <a:bodyPr wrap="square" rtlCol="0">
            <a:spAutoFit/>
          </a:bodyPr>
          <a:lstStyle/>
          <a:p>
            <a:pPr marL="4763"/>
            <a:r>
              <a:rPr lang="en-GB" dirty="0">
                <a:latin typeface="Calibri" panose="020F0502020204030204" pitchFamily="34" charset="0"/>
                <a:cs typeface="Calibri" panose="020F0502020204030204" pitchFamily="34" charset="0"/>
              </a:rPr>
              <a:t>Extreme Flood Event!</a:t>
            </a:r>
          </a:p>
        </p:txBody>
      </p:sp>
      <p:grpSp>
        <p:nvGrpSpPr>
          <p:cNvPr id="38" name="Group 37">
            <a:extLst>
              <a:ext uri="{FF2B5EF4-FFF2-40B4-BE49-F238E27FC236}">
                <a16:creationId xmlns:a16="http://schemas.microsoft.com/office/drawing/2014/main" id="{DB40D593-6902-5824-9C4D-AF5C037071D0}"/>
              </a:ext>
            </a:extLst>
          </p:cNvPr>
          <p:cNvGrpSpPr/>
          <p:nvPr/>
        </p:nvGrpSpPr>
        <p:grpSpPr>
          <a:xfrm>
            <a:off x="3263151" y="712400"/>
            <a:ext cx="3361785" cy="3536700"/>
            <a:chOff x="-224120" y="2747568"/>
            <a:chExt cx="3361785" cy="1665765"/>
          </a:xfrm>
        </p:grpSpPr>
        <p:sp>
          <p:nvSpPr>
            <p:cNvPr id="28" name="TextBox 27">
              <a:extLst>
                <a:ext uri="{FF2B5EF4-FFF2-40B4-BE49-F238E27FC236}">
                  <a16:creationId xmlns:a16="http://schemas.microsoft.com/office/drawing/2014/main" id="{C8215152-44D3-4A8A-EBA2-549091C88D64}"/>
                </a:ext>
              </a:extLst>
            </p:cNvPr>
            <p:cNvSpPr txBox="1"/>
            <p:nvPr/>
          </p:nvSpPr>
          <p:spPr>
            <a:xfrm>
              <a:off x="-224120" y="2747568"/>
              <a:ext cx="3361782" cy="550852"/>
            </a:xfrm>
            <a:prstGeom prst="rect">
              <a:avLst/>
            </a:prstGeom>
            <a:noFill/>
          </p:spPr>
          <p:txBody>
            <a:bodyPr wrap="square">
              <a:spAutoFit/>
            </a:bodyPr>
            <a:lstStyle/>
            <a:p>
              <a:pPr algn="just"/>
              <a:r>
                <a:rPr lang="en-GB" sz="1000" b="1" dirty="0">
                  <a:solidFill>
                    <a:srgbClr val="000000"/>
                  </a:solidFill>
                  <a:latin typeface="Calibri"/>
                  <a:ea typeface="Calibri"/>
                  <a:cs typeface="Calibri"/>
                </a:rPr>
                <a:t>Heavy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sp>
          <p:nvSpPr>
            <p:cNvPr id="31" name="TextBox 30">
              <a:extLst>
                <a:ext uri="{FF2B5EF4-FFF2-40B4-BE49-F238E27FC236}">
                  <a16:creationId xmlns:a16="http://schemas.microsoft.com/office/drawing/2014/main" id="{0039C20F-2E57-E70C-3C04-43B925DEFF57}"/>
                </a:ext>
              </a:extLst>
            </p:cNvPr>
            <p:cNvSpPr txBox="1"/>
            <p:nvPr/>
          </p:nvSpPr>
          <p:spPr>
            <a:xfrm>
              <a:off x="-224118" y="3306840"/>
              <a:ext cx="3361782" cy="550852"/>
            </a:xfrm>
            <a:prstGeom prst="rect">
              <a:avLst/>
            </a:prstGeom>
            <a:noFill/>
          </p:spPr>
          <p:txBody>
            <a:bodyPr wrap="square">
              <a:spAutoFit/>
            </a:bodyPr>
            <a:lstStyle/>
            <a:p>
              <a:pPr algn="just"/>
              <a:r>
                <a:rPr lang="en-GB" sz="1000" b="1" dirty="0">
                  <a:solidFill>
                    <a:srgbClr val="000000"/>
                  </a:solidFill>
                  <a:latin typeface="Calibri"/>
                  <a:ea typeface="Calibri"/>
                  <a:cs typeface="Calibri"/>
                </a:rPr>
                <a:t>Extreme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sp>
          <p:nvSpPr>
            <p:cNvPr id="34" name="TextBox 33">
              <a:extLst>
                <a:ext uri="{FF2B5EF4-FFF2-40B4-BE49-F238E27FC236}">
                  <a16:creationId xmlns:a16="http://schemas.microsoft.com/office/drawing/2014/main" id="{395D213D-E5C7-65FC-B045-C73B8F70BF7D}"/>
                </a:ext>
              </a:extLst>
            </p:cNvPr>
            <p:cNvSpPr txBox="1"/>
            <p:nvPr/>
          </p:nvSpPr>
          <p:spPr>
            <a:xfrm>
              <a:off x="-224117" y="3862481"/>
              <a:ext cx="3361782" cy="550852"/>
            </a:xfrm>
            <a:prstGeom prst="rect">
              <a:avLst/>
            </a:prstGeom>
            <a:noFill/>
          </p:spPr>
          <p:txBody>
            <a:bodyPr wrap="square">
              <a:spAutoFit/>
            </a:bodyPr>
            <a:lstStyle/>
            <a:p>
              <a:pPr algn="just"/>
              <a:r>
                <a:rPr lang="en-GB" sz="1000" b="1" dirty="0"/>
                <a:t>Lifetime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grpSp>
      <p:sp>
        <p:nvSpPr>
          <p:cNvPr id="39" name="TextBox 38">
            <a:extLst>
              <a:ext uri="{FF2B5EF4-FFF2-40B4-BE49-F238E27FC236}">
                <a16:creationId xmlns:a16="http://schemas.microsoft.com/office/drawing/2014/main" id="{E9D76C23-957D-A85B-162F-4AABD4318930}"/>
              </a:ext>
            </a:extLst>
          </p:cNvPr>
          <p:cNvSpPr txBox="1"/>
          <p:nvPr/>
        </p:nvSpPr>
        <p:spPr>
          <a:xfrm>
            <a:off x="310602" y="719502"/>
            <a:ext cx="2917586" cy="707886"/>
          </a:xfrm>
          <a:prstGeom prst="rect">
            <a:avLst/>
          </a:prstGeom>
          <a:noFill/>
        </p:spPr>
        <p:txBody>
          <a:bodyPr wrap="square">
            <a:spAutoFit/>
          </a:bodyPr>
          <a:lstStyle/>
          <a:p>
            <a:r>
              <a:rPr lang="en-GB" sz="1000" b="1" dirty="0">
                <a:solidFill>
                  <a:srgbClr val="000000"/>
                </a:solidFill>
                <a:latin typeface="Calibri"/>
                <a:ea typeface="Calibri"/>
                <a:cs typeface="Calibri"/>
              </a:rPr>
              <a:t>What is a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p:txBody>
      </p:sp>
      <p:sp>
        <p:nvSpPr>
          <p:cNvPr id="40" name="TextBox 39">
            <a:extLst>
              <a:ext uri="{FF2B5EF4-FFF2-40B4-BE49-F238E27FC236}">
                <a16:creationId xmlns:a16="http://schemas.microsoft.com/office/drawing/2014/main" id="{7132ACEE-DCF5-85CC-96BD-276C8C649506}"/>
              </a:ext>
            </a:extLst>
          </p:cNvPr>
          <p:cNvSpPr txBox="1"/>
          <p:nvPr/>
        </p:nvSpPr>
        <p:spPr>
          <a:xfrm>
            <a:off x="310602" y="1472616"/>
            <a:ext cx="2917586" cy="707886"/>
          </a:xfrm>
          <a:prstGeom prst="rect">
            <a:avLst/>
          </a:prstGeom>
          <a:noFill/>
        </p:spPr>
        <p:txBody>
          <a:bodyPr wrap="square">
            <a:spAutoFit/>
          </a:bodyPr>
          <a:lstStyle/>
          <a:p>
            <a:pPr algn="just"/>
            <a:r>
              <a:rPr lang="en-GB" sz="1000" b="1" dirty="0">
                <a:solidFill>
                  <a:srgbClr val="000000"/>
                </a:solidFill>
                <a:latin typeface="Calibri"/>
                <a:ea typeface="Calibri"/>
                <a:cs typeface="Calibri"/>
              </a:rPr>
              <a:t>Applying the event</a:t>
            </a:r>
          </a:p>
          <a:p>
            <a:pPr algn="just"/>
            <a:r>
              <a:rPr lang="en-GB" sz="1000" dirty="0">
                <a:solidFill>
                  <a:srgbClr val="000000"/>
                </a:solidFill>
                <a:latin typeface="Calibri"/>
                <a:ea typeface="Calibri"/>
                <a:cs typeface="Calibri"/>
              </a:rPr>
              <a:t>Add up the FP scores on each intervention card to determine your level of resilience, then Roll the dice to determine the severity of the event. </a:t>
            </a:r>
          </a:p>
        </p:txBody>
      </p:sp>
      <p:graphicFrame>
        <p:nvGraphicFramePr>
          <p:cNvPr id="41" name="Table 40">
            <a:extLst>
              <a:ext uri="{FF2B5EF4-FFF2-40B4-BE49-F238E27FC236}">
                <a16:creationId xmlns:a16="http://schemas.microsoft.com/office/drawing/2014/main" id="{518913B5-E929-ED35-6FD4-ABD5A1BC313F}"/>
              </a:ext>
            </a:extLst>
          </p:cNvPr>
          <p:cNvGraphicFramePr>
            <a:graphicFrameLocks noGrp="1"/>
          </p:cNvGraphicFramePr>
          <p:nvPr>
            <p:extLst>
              <p:ext uri="{D42A27DB-BD31-4B8C-83A1-F6EECF244321}">
                <p14:modId xmlns:p14="http://schemas.microsoft.com/office/powerpoint/2010/main" val="1831911985"/>
              </p:ext>
            </p:extLst>
          </p:nvPr>
        </p:nvGraphicFramePr>
        <p:xfrm>
          <a:off x="347356" y="2180502"/>
          <a:ext cx="2880832" cy="2095832"/>
        </p:xfrm>
        <a:graphic>
          <a:graphicData uri="http://schemas.openxmlformats.org/drawingml/2006/table">
            <a:tbl>
              <a:tblPr firstRow="1" bandRow="1">
                <a:tableStyleId>{5C22544A-7EE6-4342-B048-85BDC9FD1C3A}</a:tableStyleId>
              </a:tblPr>
              <a:tblGrid>
                <a:gridCol w="219567">
                  <a:extLst>
                    <a:ext uri="{9D8B030D-6E8A-4147-A177-3AD203B41FA5}">
                      <a16:colId xmlns:a16="http://schemas.microsoft.com/office/drawing/2014/main" val="1112892272"/>
                    </a:ext>
                  </a:extLst>
                </a:gridCol>
                <a:gridCol w="396926">
                  <a:extLst>
                    <a:ext uri="{9D8B030D-6E8A-4147-A177-3AD203B41FA5}">
                      <a16:colId xmlns:a16="http://schemas.microsoft.com/office/drawing/2014/main" val="856777723"/>
                    </a:ext>
                  </a:extLst>
                </a:gridCol>
                <a:gridCol w="567093">
                  <a:extLst>
                    <a:ext uri="{9D8B030D-6E8A-4147-A177-3AD203B41FA5}">
                      <a16:colId xmlns:a16="http://schemas.microsoft.com/office/drawing/2014/main" val="1195070713"/>
                    </a:ext>
                  </a:extLst>
                </a:gridCol>
                <a:gridCol w="967231">
                  <a:extLst>
                    <a:ext uri="{9D8B030D-6E8A-4147-A177-3AD203B41FA5}">
                      <a16:colId xmlns:a16="http://schemas.microsoft.com/office/drawing/2014/main" val="2641274641"/>
                    </a:ext>
                  </a:extLst>
                </a:gridCol>
                <a:gridCol w="730015">
                  <a:extLst>
                    <a:ext uri="{9D8B030D-6E8A-4147-A177-3AD203B41FA5}">
                      <a16:colId xmlns:a16="http://schemas.microsoft.com/office/drawing/2014/main" val="3767618825"/>
                    </a:ext>
                  </a:extLst>
                </a:gridCol>
              </a:tblGrid>
              <a:tr h="200626">
                <a:tc gridSpan="2">
                  <a:txBody>
                    <a:bodyPr/>
                    <a:lstStyle/>
                    <a:p>
                      <a:pPr algn="ctr"/>
                      <a:endParaRPr lang="en-GB" sz="800" dirty="0">
                        <a:latin typeface="Calibri" panose="020F0502020204030204" pitchFamily="34" charset="0"/>
                        <a:cs typeface="Calibri" panose="020F0502020204030204" pitchFamily="34" charset="0"/>
                      </a:endParaRPr>
                    </a:p>
                  </a:txBody>
                  <a:tcPr anchor="ctr"/>
                </a:tc>
                <a:tc hMerge="1">
                  <a:txBody>
                    <a:bodyPr/>
                    <a:lstStyle/>
                    <a:p>
                      <a:pPr algn="ctr"/>
                      <a:endParaRPr lang="en-GB" sz="800" dirty="0">
                        <a:latin typeface="Calibri" panose="020F0502020204030204" pitchFamily="34" charset="0"/>
                        <a:cs typeface="Calibri" panose="020F0502020204030204" pitchFamily="34" charset="0"/>
                      </a:endParaRPr>
                    </a:p>
                  </a:txBody>
                  <a:tcPr anchor="ctr"/>
                </a:tc>
                <a:tc gridSpan="3">
                  <a:txBody>
                    <a:bodyPr/>
                    <a:lstStyle/>
                    <a:p>
                      <a:pPr algn="ctr"/>
                      <a:r>
                        <a:rPr lang="en-GB" sz="800" dirty="0">
                          <a:latin typeface="Calibri" panose="020F0502020204030204" pitchFamily="34" charset="0"/>
                          <a:cs typeface="Calibri" panose="020F0502020204030204" pitchFamily="34" charset="0"/>
                        </a:rPr>
                        <a:t>Event Severity</a:t>
                      </a:r>
                    </a:p>
                  </a:txBody>
                  <a:tcPr anchor="ctr"/>
                </a:tc>
                <a:tc hMerge="1">
                  <a:txBody>
                    <a:bodyPr/>
                    <a:lstStyle/>
                    <a:p>
                      <a:pPr algn="ctr"/>
                      <a:endParaRPr lang="en-GB" sz="1000" dirty="0">
                        <a:latin typeface="Calibri" panose="020F0502020204030204" pitchFamily="34" charset="0"/>
                        <a:cs typeface="Calibri" panose="020F0502020204030204" pitchFamily="34" charset="0"/>
                      </a:endParaRPr>
                    </a:p>
                  </a:txBody>
                  <a:tcPr anchor="ctr"/>
                </a:tc>
                <a:tc hMerge="1">
                  <a:txBody>
                    <a:bodyPr/>
                    <a:lstStyle/>
                    <a:p>
                      <a:pPr algn="ctr"/>
                      <a:endParaRPr lang="en-GB" sz="1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564576318"/>
                  </a:ext>
                </a:extLst>
              </a:tr>
              <a:tr h="339185">
                <a:tc rowSpan="7">
                  <a:txBody>
                    <a:bodyPr/>
                    <a:lstStyle/>
                    <a:p>
                      <a:pPr algn="ctr"/>
                      <a:r>
                        <a:rPr lang="en-GB" sz="800" b="1" dirty="0">
                          <a:solidFill>
                            <a:srgbClr val="000000"/>
                          </a:solidFill>
                          <a:latin typeface="Calibri"/>
                          <a:ea typeface="Calibri"/>
                          <a:cs typeface="Calibri"/>
                        </a:rPr>
                        <a:t>Resilience</a:t>
                      </a:r>
                      <a:endParaRPr lang="en-GB" sz="800" b="1" dirty="0">
                        <a:solidFill>
                          <a:schemeClr val="bg1"/>
                        </a:solidFill>
                        <a:latin typeface="Calibri" panose="020F0502020204030204" pitchFamily="34" charset="0"/>
                        <a:cs typeface="Calibri" panose="020F0502020204030204" pitchFamily="34" charset="0"/>
                      </a:endParaRPr>
                    </a:p>
                  </a:txBody>
                  <a:tcPr vert="vert" anchor="ctr"/>
                </a:tc>
                <a:tc>
                  <a:txBody>
                    <a:bodyPr/>
                    <a:lstStyle/>
                    <a:p>
                      <a:pPr algn="ctr"/>
                      <a:endParaRPr lang="en-GB" sz="800" dirty="0">
                        <a:latin typeface="Calibri" panose="020F0502020204030204" pitchFamily="34" charset="0"/>
                        <a:cs typeface="Calibri" panose="020F0502020204030204" pitchFamily="34" charset="0"/>
                      </a:endParaRP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Minor</a:t>
                      </a:r>
                    </a:p>
                    <a:p>
                      <a:pPr algn="ctr"/>
                      <a:r>
                        <a:rPr lang="en-GB" sz="800" dirty="0">
                          <a:latin typeface="Calibri" panose="020F0502020204030204" pitchFamily="34" charset="0"/>
                          <a:cs typeface="Calibri" panose="020F0502020204030204" pitchFamily="34" charset="0"/>
                        </a:rPr>
                        <a:t>(1-2)</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Average</a:t>
                      </a:r>
                    </a:p>
                    <a:p>
                      <a:pPr algn="ctr"/>
                      <a:r>
                        <a:rPr lang="en-GB" sz="800" dirty="0">
                          <a:latin typeface="Calibri" panose="020F0502020204030204" pitchFamily="34" charset="0"/>
                          <a:cs typeface="Calibri" panose="020F0502020204030204" pitchFamily="34" charset="0"/>
                        </a:rPr>
                        <a:t>(3-4)</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Extreme</a:t>
                      </a:r>
                    </a:p>
                    <a:p>
                      <a:pPr algn="ctr"/>
                      <a:r>
                        <a:rPr lang="en-GB" sz="800" dirty="0">
                          <a:latin typeface="Calibri" panose="020F0502020204030204" pitchFamily="34" charset="0"/>
                          <a:cs typeface="Calibri" panose="020F0502020204030204" pitchFamily="34" charset="0"/>
                        </a:rPr>
                        <a:t>(5-6)</a:t>
                      </a:r>
                    </a:p>
                  </a:txBody>
                  <a:tcPr anchor="ctr">
                    <a:solidFill>
                      <a:schemeClr val="bg1">
                        <a:lumMod val="85000"/>
                      </a:schemeClr>
                    </a:solidFill>
                  </a:tcPr>
                </a:tc>
                <a:extLst>
                  <a:ext uri="{0D108BD9-81ED-4DB2-BD59-A6C34878D82A}">
                    <a16:rowId xmlns:a16="http://schemas.microsoft.com/office/drawing/2014/main" val="2262996527"/>
                  </a:ext>
                </a:extLst>
              </a:tr>
              <a:tr h="339185">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&lt;1</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Under </a:t>
                      </a:r>
                    </a:p>
                    <a:p>
                      <a:pPr algn="ctr"/>
                      <a:r>
                        <a:rPr lang="en-GB" sz="800" dirty="0">
                          <a:latin typeface="Calibri" panose="020F0502020204030204" pitchFamily="34" charset="0"/>
                          <a:cs typeface="Calibri" panose="020F0502020204030204" pitchFamily="34" charset="0"/>
                        </a:rPr>
                        <a:t>prepared</a:t>
                      </a:r>
                    </a:p>
                  </a:txBody>
                  <a:tcPr anchor="ctr">
                    <a:solidFill>
                      <a:srgbClr val="FFFF00"/>
                    </a:solidFill>
                  </a:tcPr>
                </a:tc>
                <a:tc>
                  <a:txBody>
                    <a:bodyPr/>
                    <a:lstStyle/>
                    <a:p>
                      <a:pPr algn="ctr"/>
                      <a:r>
                        <a:rPr lang="en-GB" sz="800" dirty="0">
                          <a:latin typeface="Calibri" panose="020F0502020204030204" pitchFamily="34" charset="0"/>
                          <a:cs typeface="Calibri" panose="020F0502020204030204" pitchFamily="34" charset="0"/>
                        </a:rPr>
                        <a:t>Severely under prepared</a:t>
                      </a:r>
                    </a:p>
                  </a:txBody>
                  <a:tcPr anchor="ctr">
                    <a:solidFill>
                      <a:srgbClr val="FF0000"/>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Severely under prepared</a:t>
                      </a:r>
                    </a:p>
                  </a:txBody>
                  <a:tcPr anchor="ctr">
                    <a:solidFill>
                      <a:srgbClr val="FF0000"/>
                    </a:solidFill>
                  </a:tcPr>
                </a:tc>
                <a:extLst>
                  <a:ext uri="{0D108BD9-81ED-4DB2-BD59-A6C34878D82A}">
                    <a16:rowId xmlns:a16="http://schemas.microsoft.com/office/drawing/2014/main" val="2396796833"/>
                  </a:ext>
                </a:extLst>
              </a:tr>
              <a:tr h="229246">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1-2</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tc>
                  <a:txBody>
                    <a:bodyPr/>
                    <a:lstStyle/>
                    <a:p>
                      <a:pPr algn="ctr"/>
                      <a:r>
                        <a:rPr lang="en-GB" sz="800" dirty="0">
                          <a:latin typeface="Calibri" panose="020F0502020204030204" pitchFamily="34" charset="0"/>
                          <a:cs typeface="Calibri" panose="020F0502020204030204" pitchFamily="34" charset="0"/>
                        </a:rPr>
                        <a:t>Under prepared</a:t>
                      </a:r>
                    </a:p>
                  </a:txBody>
                  <a:tcPr anchor="ctr">
                    <a:solidFill>
                      <a:srgbClr val="FFFF00"/>
                    </a:solidFill>
                  </a:tcPr>
                </a:tc>
                <a:tc vMerge="1">
                  <a:txBody>
                    <a:bodyPr/>
                    <a:lstStyle/>
                    <a:p>
                      <a:endParaRPr lang="en-GB" dirty="0"/>
                    </a:p>
                  </a:txBody>
                  <a:tcPr/>
                </a:tc>
                <a:extLst>
                  <a:ext uri="{0D108BD9-81ED-4DB2-BD59-A6C34878D82A}">
                    <a16:rowId xmlns:a16="http://schemas.microsoft.com/office/drawing/2014/main" val="1446548509"/>
                  </a:ext>
                </a:extLst>
              </a:tr>
              <a:tr h="240684">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3-4</a:t>
                      </a:r>
                    </a:p>
                  </a:txBody>
                  <a:tcPr anchor="ctr">
                    <a:solidFill>
                      <a:schemeClr val="bg1">
                        <a:lumMod val="85000"/>
                      </a:schemeClr>
                    </a:solidFill>
                  </a:tcPr>
                </a:tc>
                <a:tc rowSpan="3">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rowSpan="2">
                  <a:txBody>
                    <a:bodyPr/>
                    <a:lstStyle/>
                    <a:p>
                      <a:pPr algn="ct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Under prepared</a:t>
                      </a:r>
                    </a:p>
                  </a:txBody>
                  <a:tcPr anchor="ctr">
                    <a:solidFill>
                      <a:srgbClr val="FFFF00"/>
                    </a:solidFill>
                  </a:tcPr>
                </a:tc>
                <a:extLst>
                  <a:ext uri="{0D108BD9-81ED-4DB2-BD59-A6C34878D82A}">
                    <a16:rowId xmlns:a16="http://schemas.microsoft.com/office/drawing/2014/main" val="2876950680"/>
                  </a:ext>
                </a:extLst>
              </a:tr>
              <a:tr h="98500">
                <a:tc vMerge="1">
                  <a:txBody>
                    <a:bodyPr/>
                    <a:lstStyle/>
                    <a:p>
                      <a:endParaRPr lang="en-GB"/>
                    </a:p>
                  </a:txBody>
                  <a:tcPr/>
                </a:tc>
                <a:tc rowSpan="2">
                  <a:txBody>
                    <a:bodyPr/>
                    <a:lstStyle/>
                    <a:p>
                      <a:pPr algn="ctr"/>
                      <a:r>
                        <a:rPr lang="en-GB" sz="800" b="1" dirty="0">
                          <a:latin typeface="Calibri" panose="020F0502020204030204" pitchFamily="34" charset="0"/>
                          <a:cs typeface="Calibri" panose="020F0502020204030204" pitchFamily="34" charset="0"/>
                        </a:rPr>
                        <a:t>5-6</a:t>
                      </a:r>
                    </a:p>
                  </a:txBody>
                  <a:tcPr anchor="ctr">
                    <a:solidFill>
                      <a:schemeClr val="bg1">
                        <a:lumMod val="85000"/>
                      </a:schemeClr>
                    </a:solidFill>
                  </a:tcPr>
                </a:tc>
                <a:tc vMerge="1">
                  <a:txBody>
                    <a:bodyPr/>
                    <a:lstStyle/>
                    <a:p>
                      <a:endParaRPr lang="en-GB"/>
                    </a:p>
                  </a:txBody>
                  <a:tcPr/>
                </a:tc>
                <a:tc vMerge="1">
                  <a:txBody>
                    <a:bodyPr/>
                    <a:lstStyle/>
                    <a:p>
                      <a:pPr algn="ctr"/>
                      <a:endParaRPr lang="en-GB" sz="800" dirty="0">
                        <a:latin typeface="Calibri" panose="020F0502020204030204" pitchFamily="34" charset="0"/>
                        <a:cs typeface="Calibri" panose="020F0502020204030204" pitchFamily="34" charset="0"/>
                      </a:endParaRPr>
                    </a:p>
                  </a:txBody>
                  <a:tcPr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GB" sz="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68741552"/>
                  </a:ext>
                </a:extLst>
              </a:tr>
              <a:tr h="318229">
                <a:tc vMerge="1">
                  <a:txBody>
                    <a:bodyPr/>
                    <a:lstStyle/>
                    <a:p>
                      <a:pPr algn="ctr"/>
                      <a:endParaRPr lang="en-GB" sz="1000" b="1" dirty="0">
                        <a:latin typeface="Calibri" panose="020F0502020204030204" pitchFamily="34" charset="0"/>
                        <a:cs typeface="Calibri" panose="020F0502020204030204" pitchFamily="34" charset="0"/>
                      </a:endParaRPr>
                    </a:p>
                  </a:txBody>
                  <a:tcPr/>
                </a:tc>
                <a:tc vMerge="1">
                  <a:txBody>
                    <a:bodyPr/>
                    <a:lstStyle/>
                    <a:p>
                      <a:pPr algn="ctr"/>
                      <a:r>
                        <a:rPr lang="en-GB" sz="800" b="1" dirty="0">
                          <a:latin typeface="Calibri" panose="020F0502020204030204" pitchFamily="34" charset="0"/>
                          <a:cs typeface="Calibri" panose="020F0502020204030204" pitchFamily="34" charset="0"/>
                        </a:rPr>
                        <a:t>5-6</a:t>
                      </a:r>
                    </a:p>
                  </a:txBody>
                  <a:tcPr/>
                </a:tc>
                <a:tc vMerge="1">
                  <a:txBody>
                    <a:bodyPr/>
                    <a:lstStyle/>
                    <a:p>
                      <a:endParaRPr lang="en-GB" dirty="0"/>
                    </a:p>
                  </a:txBody>
                  <a:tcPr/>
                </a:tc>
                <a:tc>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extLst>
                  <a:ext uri="{0D108BD9-81ED-4DB2-BD59-A6C34878D82A}">
                    <a16:rowId xmlns:a16="http://schemas.microsoft.com/office/drawing/2014/main" val="586579648"/>
                  </a:ext>
                </a:extLst>
              </a:tr>
              <a:tr h="317443">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&gt;6</a:t>
                      </a:r>
                    </a:p>
                  </a:txBody>
                  <a:tcPr anchor="ctr">
                    <a:solidFill>
                      <a:schemeClr val="bg1">
                        <a:lumMod val="85000"/>
                      </a:schemeClr>
                    </a:solidFill>
                  </a:tcPr>
                </a:tc>
                <a:tc gridSpan="3">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hMerge="1">
                  <a:txBody>
                    <a:bodyPr/>
                    <a:lstStyle/>
                    <a:p>
                      <a:endParaRPr dirty="0"/>
                    </a:p>
                  </a:txBody>
                  <a:tcPr anchor="ctr"/>
                </a:tc>
                <a:tc hMerge="1">
                  <a:txBody>
                    <a:bodyPr/>
                    <a:lstStyle/>
                    <a:p>
                      <a:endParaRPr dirty="0"/>
                    </a:p>
                  </a:txBody>
                  <a:tcPr anchor="ctr">
                    <a:solidFill>
                      <a:schemeClr val="accent5">
                        <a:lumMod val="20000"/>
                        <a:lumOff val="80000"/>
                      </a:schemeClr>
                    </a:solidFill>
                  </a:tcPr>
                </a:tc>
                <a:extLst>
                  <a:ext uri="{0D108BD9-81ED-4DB2-BD59-A6C34878D82A}">
                    <a16:rowId xmlns:a16="http://schemas.microsoft.com/office/drawing/2014/main" val="3615226246"/>
                  </a:ext>
                </a:extLst>
              </a:tr>
            </a:tbl>
          </a:graphicData>
        </a:graphic>
      </p:graphicFrame>
      <p:graphicFrame>
        <p:nvGraphicFramePr>
          <p:cNvPr id="42" name="Table 41">
            <a:extLst>
              <a:ext uri="{FF2B5EF4-FFF2-40B4-BE49-F238E27FC236}">
                <a16:creationId xmlns:a16="http://schemas.microsoft.com/office/drawing/2014/main" id="{4A7926A4-8B79-D547-7F1B-1D1999512AB7}"/>
              </a:ext>
            </a:extLst>
          </p:cNvPr>
          <p:cNvGraphicFramePr>
            <a:graphicFrameLocks noGrp="1"/>
          </p:cNvGraphicFramePr>
          <p:nvPr>
            <p:extLst>
              <p:ext uri="{D42A27DB-BD31-4B8C-83A1-F6EECF244321}">
                <p14:modId xmlns:p14="http://schemas.microsoft.com/office/powerpoint/2010/main" val="264168062"/>
              </p:ext>
            </p:extLst>
          </p:nvPr>
        </p:nvGraphicFramePr>
        <p:xfrm>
          <a:off x="7209571" y="2627046"/>
          <a:ext cx="4572000" cy="29083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422320000"/>
                    </a:ext>
                  </a:extLst>
                </a:gridCol>
                <a:gridCol w="762000">
                  <a:extLst>
                    <a:ext uri="{9D8B030D-6E8A-4147-A177-3AD203B41FA5}">
                      <a16:colId xmlns:a16="http://schemas.microsoft.com/office/drawing/2014/main" val="1494191847"/>
                    </a:ext>
                  </a:extLst>
                </a:gridCol>
                <a:gridCol w="762000">
                  <a:extLst>
                    <a:ext uri="{9D8B030D-6E8A-4147-A177-3AD203B41FA5}">
                      <a16:colId xmlns:a16="http://schemas.microsoft.com/office/drawing/2014/main" val="3322667175"/>
                    </a:ext>
                  </a:extLst>
                </a:gridCol>
                <a:gridCol w="762000">
                  <a:extLst>
                    <a:ext uri="{9D8B030D-6E8A-4147-A177-3AD203B41FA5}">
                      <a16:colId xmlns:a16="http://schemas.microsoft.com/office/drawing/2014/main" val="1400982783"/>
                    </a:ext>
                  </a:extLst>
                </a:gridCol>
                <a:gridCol w="762000">
                  <a:extLst>
                    <a:ext uri="{9D8B030D-6E8A-4147-A177-3AD203B41FA5}">
                      <a16:colId xmlns:a16="http://schemas.microsoft.com/office/drawing/2014/main" val="1008868299"/>
                    </a:ext>
                  </a:extLst>
                </a:gridCol>
                <a:gridCol w="762000">
                  <a:extLst>
                    <a:ext uri="{9D8B030D-6E8A-4147-A177-3AD203B41FA5}">
                      <a16:colId xmlns:a16="http://schemas.microsoft.com/office/drawing/2014/main" val="43095165"/>
                    </a:ext>
                  </a:extLst>
                </a:gridCol>
              </a:tblGrid>
              <a:tr h="370840">
                <a:tc>
                  <a:txBody>
                    <a:bodyPr/>
                    <a:lstStyle/>
                    <a:p>
                      <a:endParaRPr lang="en-GB"/>
                    </a:p>
                  </a:txBody>
                  <a:tcPr/>
                </a:tc>
                <a:tc>
                  <a:txBody>
                    <a:bodyPr/>
                    <a:lstStyle/>
                    <a:p>
                      <a:r>
                        <a:rPr lang="en-GB" dirty="0"/>
                        <a:t>&lt;1</a:t>
                      </a:r>
                    </a:p>
                  </a:txBody>
                  <a:tcPr/>
                </a:tc>
                <a:tc>
                  <a:txBody>
                    <a:bodyPr/>
                    <a:lstStyle/>
                    <a:p>
                      <a:r>
                        <a:rPr lang="en-GB" dirty="0"/>
                        <a:t>1-2</a:t>
                      </a:r>
                    </a:p>
                  </a:txBody>
                  <a:tcPr/>
                </a:tc>
                <a:tc>
                  <a:txBody>
                    <a:bodyPr/>
                    <a:lstStyle/>
                    <a:p>
                      <a:r>
                        <a:rPr lang="en-GB" dirty="0"/>
                        <a:t>3-4</a:t>
                      </a:r>
                    </a:p>
                  </a:txBody>
                  <a:tcPr/>
                </a:tc>
                <a:tc>
                  <a:txBody>
                    <a:bodyPr/>
                    <a:lstStyle/>
                    <a:p>
                      <a:r>
                        <a:rPr lang="en-GB" dirty="0"/>
                        <a:t>5-6</a:t>
                      </a:r>
                    </a:p>
                  </a:txBody>
                  <a:tcPr/>
                </a:tc>
                <a:tc>
                  <a:txBody>
                    <a:bodyPr/>
                    <a:lstStyle/>
                    <a:p>
                      <a:r>
                        <a:rPr lang="en-GB" dirty="0"/>
                        <a:t>&gt;6</a:t>
                      </a:r>
                    </a:p>
                  </a:txBody>
                  <a:tcPr/>
                </a:tc>
                <a:extLst>
                  <a:ext uri="{0D108BD9-81ED-4DB2-BD59-A6C34878D82A}">
                    <a16:rowId xmlns:a16="http://schemas.microsoft.com/office/drawing/2014/main" val="1255977843"/>
                  </a:ext>
                </a:extLst>
              </a:tr>
              <a:tr h="370840">
                <a:tc>
                  <a:txBody>
                    <a:bodyPr/>
                    <a:lstStyle/>
                    <a:p>
                      <a:r>
                        <a:rPr lang="en-GB" dirty="0"/>
                        <a:t>Heavy (1-2)</a:t>
                      </a:r>
                    </a:p>
                  </a:txBody>
                  <a:tcPr/>
                </a:tc>
                <a:tc>
                  <a:txBody>
                    <a:bodyPr/>
                    <a:lstStyle/>
                    <a:p>
                      <a:r>
                        <a:rPr lang="en-GB" dirty="0"/>
                        <a:t>Under Prepared</a:t>
                      </a:r>
                    </a:p>
                  </a:txBody>
                  <a:tcPr/>
                </a:tc>
                <a:tc>
                  <a:txBody>
                    <a:bodyPr/>
                    <a:lstStyle/>
                    <a:p>
                      <a:r>
                        <a:rPr lang="en-GB" dirty="0"/>
                        <a:t>Appropriate</a:t>
                      </a:r>
                    </a:p>
                  </a:txBody>
                  <a:tcPr/>
                </a:tc>
                <a:tc>
                  <a:txBody>
                    <a:bodyPr/>
                    <a:lstStyle/>
                    <a:p>
                      <a:r>
                        <a:rPr lang="en-GB" dirty="0"/>
                        <a:t>overkill</a:t>
                      </a:r>
                    </a:p>
                  </a:txBody>
                  <a:tcPr/>
                </a:tc>
                <a:tc>
                  <a:txBody>
                    <a:bodyPr/>
                    <a:lstStyle/>
                    <a:p>
                      <a:r>
                        <a:rPr lang="en-GB" dirty="0"/>
                        <a:t>Overkill</a:t>
                      </a:r>
                    </a:p>
                  </a:txBody>
                  <a:tcPr/>
                </a:tc>
                <a:tc>
                  <a:txBody>
                    <a:bodyPr/>
                    <a:lstStyle/>
                    <a:p>
                      <a:r>
                        <a:rPr lang="en-GB" dirty="0"/>
                        <a:t>Extreme overkill</a:t>
                      </a:r>
                    </a:p>
                  </a:txBody>
                  <a:tcPr/>
                </a:tc>
                <a:extLst>
                  <a:ext uri="{0D108BD9-81ED-4DB2-BD59-A6C34878D82A}">
                    <a16:rowId xmlns:a16="http://schemas.microsoft.com/office/drawing/2014/main" val="1317589236"/>
                  </a:ext>
                </a:extLst>
              </a:tr>
              <a:tr h="370840">
                <a:tc>
                  <a:txBody>
                    <a:bodyPr/>
                    <a:lstStyle/>
                    <a:p>
                      <a:r>
                        <a:rPr lang="en-GB" dirty="0"/>
                        <a:t>Extreme (3-4)</a:t>
                      </a:r>
                    </a:p>
                  </a:txBody>
                  <a:tcPr/>
                </a:tc>
                <a:tc>
                  <a:txBody>
                    <a:bodyPr/>
                    <a:lstStyle/>
                    <a:p>
                      <a:r>
                        <a:rPr lang="en-GB" dirty="0"/>
                        <a:t>Severely underprepared</a:t>
                      </a:r>
                    </a:p>
                  </a:txBody>
                  <a:tcPr/>
                </a:tc>
                <a:tc>
                  <a:txBody>
                    <a:bodyPr/>
                    <a:lstStyle/>
                    <a:p>
                      <a:r>
                        <a:rPr lang="en-GB" dirty="0"/>
                        <a:t>Under prepared</a:t>
                      </a:r>
                    </a:p>
                  </a:txBody>
                  <a:tcPr/>
                </a:tc>
                <a:tc>
                  <a:txBody>
                    <a:bodyPr/>
                    <a:lstStyle/>
                    <a:p>
                      <a:r>
                        <a:rPr lang="en-GB" dirty="0"/>
                        <a:t>Appropriate</a:t>
                      </a:r>
                    </a:p>
                  </a:txBody>
                  <a:tcPr/>
                </a:tc>
                <a:tc>
                  <a:txBody>
                    <a:bodyPr/>
                    <a:lstStyle/>
                    <a:p>
                      <a:r>
                        <a:rPr lang="en-GB" dirty="0"/>
                        <a:t>Overkill</a:t>
                      </a:r>
                    </a:p>
                  </a:txBody>
                  <a:tcPr/>
                </a:tc>
                <a:tc>
                  <a:txBody>
                    <a:bodyPr/>
                    <a:lstStyle/>
                    <a:p>
                      <a:r>
                        <a:rPr lang="en-GB" dirty="0"/>
                        <a:t>Extreme overkill</a:t>
                      </a:r>
                    </a:p>
                  </a:txBody>
                  <a:tcPr/>
                </a:tc>
                <a:extLst>
                  <a:ext uri="{0D108BD9-81ED-4DB2-BD59-A6C34878D82A}">
                    <a16:rowId xmlns:a16="http://schemas.microsoft.com/office/drawing/2014/main" val="4167269337"/>
                  </a:ext>
                </a:extLst>
              </a:tr>
              <a:tr h="370840">
                <a:tc>
                  <a:txBody>
                    <a:bodyPr/>
                    <a:lstStyle/>
                    <a:p>
                      <a:r>
                        <a:rPr lang="en-GB" dirty="0"/>
                        <a:t>Lifetime (5-6)</a:t>
                      </a:r>
                    </a:p>
                  </a:txBody>
                  <a:tcPr/>
                </a:tc>
                <a:tc>
                  <a:txBody>
                    <a:bodyPr/>
                    <a:lstStyle/>
                    <a:p>
                      <a:r>
                        <a:rPr lang="en-GB" dirty="0" err="1"/>
                        <a:t>Severly</a:t>
                      </a:r>
                      <a:r>
                        <a:rPr lang="en-GB" dirty="0"/>
                        <a:t> under prepared</a:t>
                      </a:r>
                    </a:p>
                  </a:txBody>
                  <a:tcPr/>
                </a:tc>
                <a:tc>
                  <a:txBody>
                    <a:bodyPr/>
                    <a:lstStyle/>
                    <a:p>
                      <a:r>
                        <a:rPr lang="en-GB" dirty="0"/>
                        <a:t>Severely under prepared</a:t>
                      </a:r>
                    </a:p>
                  </a:txBody>
                  <a:tcPr/>
                </a:tc>
                <a:tc>
                  <a:txBody>
                    <a:bodyPr/>
                    <a:lstStyle/>
                    <a:p>
                      <a:r>
                        <a:rPr lang="en-GB" dirty="0"/>
                        <a:t>Under prepared</a:t>
                      </a:r>
                    </a:p>
                  </a:txBody>
                  <a:tcPr/>
                </a:tc>
                <a:tc>
                  <a:txBody>
                    <a:bodyPr/>
                    <a:lstStyle/>
                    <a:p>
                      <a:r>
                        <a:rPr lang="en-GB" dirty="0" err="1"/>
                        <a:t>Appropriare</a:t>
                      </a:r>
                      <a:endParaRPr lang="en-GB" dirty="0"/>
                    </a:p>
                  </a:txBody>
                  <a:tcPr/>
                </a:tc>
                <a:tc>
                  <a:txBody>
                    <a:bodyPr/>
                    <a:lstStyle/>
                    <a:p>
                      <a:r>
                        <a:rPr lang="en-GB" dirty="0"/>
                        <a:t>overkill</a:t>
                      </a:r>
                    </a:p>
                  </a:txBody>
                  <a:tcPr/>
                </a:tc>
                <a:extLst>
                  <a:ext uri="{0D108BD9-81ED-4DB2-BD59-A6C34878D82A}">
                    <a16:rowId xmlns:a16="http://schemas.microsoft.com/office/drawing/2014/main" val="4236209211"/>
                  </a:ext>
                </a:extLst>
              </a:tr>
            </a:tbl>
          </a:graphicData>
        </a:graphic>
      </p:graphicFrame>
      <p:pic>
        <p:nvPicPr>
          <p:cNvPr id="43" name="Picture 42">
            <a:extLst>
              <a:ext uri="{FF2B5EF4-FFF2-40B4-BE49-F238E27FC236}">
                <a16:creationId xmlns:a16="http://schemas.microsoft.com/office/drawing/2014/main" id="{549B8934-F26A-CC2D-433F-0275A177B6E0}"/>
              </a:ext>
            </a:extLst>
          </p:cNvPr>
          <p:cNvPicPr>
            <a:picLocks noChangeAspect="1"/>
          </p:cNvPicPr>
          <p:nvPr/>
        </p:nvPicPr>
        <p:blipFill>
          <a:blip r:embed="rId3"/>
          <a:stretch>
            <a:fillRect/>
          </a:stretch>
        </p:blipFill>
        <p:spPr>
          <a:xfrm>
            <a:off x="6222230" y="347728"/>
            <a:ext cx="326517" cy="326517"/>
          </a:xfrm>
          <a:prstGeom prst="rect">
            <a:avLst/>
          </a:prstGeom>
        </p:spPr>
      </p:pic>
      <p:graphicFrame>
        <p:nvGraphicFramePr>
          <p:cNvPr id="44" name="Table 43">
            <a:extLst>
              <a:ext uri="{FF2B5EF4-FFF2-40B4-BE49-F238E27FC236}">
                <a16:creationId xmlns:a16="http://schemas.microsoft.com/office/drawing/2014/main" id="{4CD9F5DD-4128-145D-A505-BCFA29C938CF}"/>
              </a:ext>
            </a:extLst>
          </p:cNvPr>
          <p:cNvGraphicFramePr>
            <a:graphicFrameLocks noGrp="1"/>
          </p:cNvGraphicFramePr>
          <p:nvPr>
            <p:extLst>
              <p:ext uri="{D42A27DB-BD31-4B8C-83A1-F6EECF244321}">
                <p14:modId xmlns:p14="http://schemas.microsoft.com/office/powerpoint/2010/main" val="2641762423"/>
              </p:ext>
            </p:extLst>
          </p:nvPr>
        </p:nvGraphicFramePr>
        <p:xfrm>
          <a:off x="296813" y="5320371"/>
          <a:ext cx="6251934" cy="4114800"/>
        </p:xfrm>
        <a:graphic>
          <a:graphicData uri="http://schemas.openxmlformats.org/drawingml/2006/table">
            <a:tbl>
              <a:tblPr firstRow="1" bandRow="1">
                <a:tableStyleId>{5C22544A-7EE6-4342-B048-85BDC9FD1C3A}</a:tableStyleId>
              </a:tblPr>
              <a:tblGrid>
                <a:gridCol w="680649">
                  <a:extLst>
                    <a:ext uri="{9D8B030D-6E8A-4147-A177-3AD203B41FA5}">
                      <a16:colId xmlns:a16="http://schemas.microsoft.com/office/drawing/2014/main" val="2794274117"/>
                    </a:ext>
                  </a:extLst>
                </a:gridCol>
                <a:gridCol w="5571285">
                  <a:extLst>
                    <a:ext uri="{9D8B030D-6E8A-4147-A177-3AD203B41FA5}">
                      <a16:colId xmlns:a16="http://schemas.microsoft.com/office/drawing/2014/main" val="3747500340"/>
                    </a:ext>
                  </a:extLst>
                </a:gridCol>
              </a:tblGrid>
              <a:tr h="370840">
                <a:tc>
                  <a:txBody>
                    <a:bodyPr/>
                    <a:lstStyle/>
                    <a:p>
                      <a:r>
                        <a:rPr lang="en-GB" sz="1000" b="1" dirty="0">
                          <a:solidFill>
                            <a:schemeClr val="tx1"/>
                          </a:solidFill>
                          <a:latin typeface="Calibri" panose="020F0502020204030204" pitchFamily="34" charset="0"/>
                          <a:cs typeface="Calibri" panose="020F0502020204030204" pitchFamily="34" charset="0"/>
                        </a:rPr>
                        <a:t>Severely </a:t>
                      </a:r>
                    </a:p>
                    <a:p>
                      <a:r>
                        <a:rPr lang="en-GB" sz="1000" b="1" dirty="0">
                          <a:solidFill>
                            <a:schemeClr val="tx1"/>
                          </a:solidFill>
                          <a:latin typeface="Calibri" panose="020F0502020204030204" pitchFamily="34" charset="0"/>
                          <a:cs typeface="Calibri" panose="020F0502020204030204" pitchFamily="34" charset="0"/>
                        </a:rPr>
                        <a:t>Under</a:t>
                      </a:r>
                    </a:p>
                    <a:p>
                      <a:r>
                        <a:rPr lang="en-GB" sz="1000" b="1" dirty="0">
                          <a:solidFill>
                            <a:schemeClr val="tx1"/>
                          </a:solidFill>
                          <a:latin typeface="Calibri" panose="020F0502020204030204" pitchFamily="34" charset="0"/>
                          <a:cs typeface="Calibri" panose="020F0502020204030204" pitchFamily="34" charset="0"/>
                        </a:rPr>
                        <a:t>prepared</a:t>
                      </a:r>
                    </a:p>
                    <a:p>
                      <a:endParaRPr lang="en-GB" sz="1000" b="1" dirty="0">
                        <a:solidFill>
                          <a:schemeClr val="tx1"/>
                        </a:solidFill>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295617400"/>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Under</a:t>
                      </a:r>
                    </a:p>
                    <a:p>
                      <a:r>
                        <a:rPr lang="en-GB" sz="1000" b="1" dirty="0">
                          <a:solidFill>
                            <a:schemeClr val="tx1"/>
                          </a:solidFill>
                          <a:latin typeface="Calibri" panose="020F0502020204030204" pitchFamily="34" charset="0"/>
                          <a:cs typeface="Calibri" panose="020F0502020204030204" pitchFamily="34" charset="0"/>
                        </a:rPr>
                        <a:t>prepared</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966445163"/>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Fitting</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000026365"/>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Overkill</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658177357"/>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Extreme</a:t>
                      </a:r>
                    </a:p>
                    <a:p>
                      <a:r>
                        <a:rPr lang="en-GB" sz="1000" b="1" dirty="0">
                          <a:solidFill>
                            <a:schemeClr val="tx1"/>
                          </a:solidFill>
                          <a:latin typeface="Calibri" panose="020F0502020204030204" pitchFamily="34" charset="0"/>
                          <a:cs typeface="Calibri" panose="020F0502020204030204" pitchFamily="34" charset="0"/>
                        </a:rPr>
                        <a:t>Overkill</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3612894074"/>
                  </a:ext>
                </a:extLst>
              </a:tr>
            </a:tbl>
          </a:graphicData>
        </a:graphic>
      </p:graphicFrame>
      <p:sp>
        <p:nvSpPr>
          <p:cNvPr id="45" name="TextBox 44">
            <a:extLst>
              <a:ext uri="{FF2B5EF4-FFF2-40B4-BE49-F238E27FC236}">
                <a16:creationId xmlns:a16="http://schemas.microsoft.com/office/drawing/2014/main" id="{5D6C13F0-E7CA-F20D-55A7-BEBB00FA47AB}"/>
              </a:ext>
            </a:extLst>
          </p:cNvPr>
          <p:cNvSpPr txBox="1"/>
          <p:nvPr/>
        </p:nvSpPr>
        <p:spPr>
          <a:xfrm>
            <a:off x="241211" y="4969491"/>
            <a:ext cx="3441613" cy="369332"/>
          </a:xfrm>
          <a:prstGeom prst="rect">
            <a:avLst/>
          </a:prstGeom>
          <a:noFill/>
        </p:spPr>
        <p:txBody>
          <a:bodyPr wrap="square" rtlCol="0">
            <a:spAutoFit/>
          </a:bodyPr>
          <a:lstStyle/>
          <a:p>
            <a:pPr marL="4763"/>
            <a:r>
              <a:rPr lang="en-GB" dirty="0">
                <a:latin typeface="Calibri" panose="020F0502020204030204" pitchFamily="34" charset="0"/>
                <a:cs typeface="Calibri" panose="020F0502020204030204" pitchFamily="34" charset="0"/>
              </a:rPr>
              <a:t>Extreme Flood Event Outcomes</a:t>
            </a:r>
          </a:p>
        </p:txBody>
      </p:sp>
    </p:spTree>
    <p:extLst>
      <p:ext uri="{BB962C8B-B14F-4D97-AF65-F5344CB8AC3E}">
        <p14:creationId xmlns:p14="http://schemas.microsoft.com/office/powerpoint/2010/main" val="3414151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85EB0-BB93-8FD9-6B9E-23B9BC970BBC}"/>
              </a:ext>
            </a:extLst>
          </p:cNvPr>
          <p:cNvSpPr/>
          <p:nvPr/>
        </p:nvSpPr>
        <p:spPr>
          <a:xfrm>
            <a:off x="0"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64E419BE-6F79-CCD2-071E-3008C4F34C14}"/>
              </a:ext>
            </a:extLst>
          </p:cNvPr>
          <p:cNvCxnSpPr>
            <a:cxnSpLocks/>
          </p:cNvCxnSpPr>
          <p:nvPr/>
        </p:nvCxnSpPr>
        <p:spPr>
          <a:xfrm>
            <a:off x="-149465" y="-15488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B4F4B9B2-FD80-D5FF-BF96-F9D791C8FE39}"/>
              </a:ext>
            </a:extLst>
          </p:cNvPr>
          <p:cNvGrpSpPr/>
          <p:nvPr/>
        </p:nvGrpSpPr>
        <p:grpSpPr>
          <a:xfrm>
            <a:off x="3566305" y="71399"/>
            <a:ext cx="3127136" cy="4386902"/>
            <a:chOff x="3721093" y="110907"/>
            <a:chExt cx="3127136" cy="4386902"/>
          </a:xfrm>
        </p:grpSpPr>
        <p:sp>
          <p:nvSpPr>
            <p:cNvPr id="11" name="TextBox 10">
              <a:extLst>
                <a:ext uri="{FF2B5EF4-FFF2-40B4-BE49-F238E27FC236}">
                  <a16:creationId xmlns:a16="http://schemas.microsoft.com/office/drawing/2014/main" id="{72D2D059-FB86-35D3-C3BC-38742C98767D}"/>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12" name="TextBox 11">
              <a:extLst>
                <a:ext uri="{FF2B5EF4-FFF2-40B4-BE49-F238E27FC236}">
                  <a16:creationId xmlns:a16="http://schemas.microsoft.com/office/drawing/2014/main" id="{6C2B82BB-015B-3DF5-4CB4-F3270497D8C8}"/>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BB1CCE15-1F61-160B-32D6-56C768E37621}"/>
              </a:ext>
            </a:extLst>
          </p:cNvPr>
          <p:cNvGrpSpPr/>
          <p:nvPr/>
        </p:nvGrpSpPr>
        <p:grpSpPr>
          <a:xfrm>
            <a:off x="0" y="41953"/>
            <a:ext cx="3127135" cy="4090993"/>
            <a:chOff x="154788" y="81461"/>
            <a:chExt cx="3127135" cy="4090993"/>
          </a:xfrm>
        </p:grpSpPr>
        <p:sp>
          <p:nvSpPr>
            <p:cNvPr id="8" name="TextBox 7">
              <a:extLst>
                <a:ext uri="{FF2B5EF4-FFF2-40B4-BE49-F238E27FC236}">
                  <a16:creationId xmlns:a16="http://schemas.microsoft.com/office/drawing/2014/main" id="{0E45CCE7-42C6-61A3-1279-3C6E902F3120}"/>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9" name="TextBox 8">
              <a:extLst>
                <a:ext uri="{FF2B5EF4-FFF2-40B4-BE49-F238E27FC236}">
                  <a16:creationId xmlns:a16="http://schemas.microsoft.com/office/drawing/2014/main" id="{3F7182AF-4B76-0C4A-B793-33CF9B6791D6}"/>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93823C39-7797-7202-AEE4-A99EBF79D9A9}"/>
              </a:ext>
            </a:extLst>
          </p:cNvPr>
          <p:cNvSpPr txBox="1"/>
          <p:nvPr/>
        </p:nvSpPr>
        <p:spPr>
          <a:xfrm>
            <a:off x="1179486" y="387214"/>
            <a:ext cx="768159" cy="1446550"/>
          </a:xfrm>
          <a:prstGeom prst="rect">
            <a:avLst/>
          </a:prstGeom>
          <a:noFill/>
        </p:spPr>
        <p:txBody>
          <a:bodyPr wrap="none" rtlCol="0">
            <a:spAutoFit/>
          </a:bodyPr>
          <a:lstStyle/>
          <a:p>
            <a:r>
              <a:rPr lang="en-GB" sz="8800" b="1">
                <a:solidFill>
                  <a:schemeClr val="bg1"/>
                </a:solidFill>
              </a:rPr>
              <a:t>?</a:t>
            </a:r>
          </a:p>
        </p:txBody>
      </p:sp>
      <p:pic>
        <p:nvPicPr>
          <p:cNvPr id="14" name="Picture 13" descr="A tablet with a map and a pencil&#10;&#10;Description automatically generated">
            <a:extLst>
              <a:ext uri="{FF2B5EF4-FFF2-40B4-BE49-F238E27FC236}">
                <a16:creationId xmlns:a16="http://schemas.microsoft.com/office/drawing/2014/main" id="{D0F97CE0-1C30-7EE4-0D35-F90CC6979290}"/>
              </a:ext>
            </a:extLst>
          </p:cNvPr>
          <p:cNvPicPr>
            <a:picLocks noChangeAspect="1"/>
          </p:cNvPicPr>
          <p:nvPr/>
        </p:nvPicPr>
        <p:blipFill>
          <a:blip r:embed="rId3"/>
          <a:srcRect t="8271" b="43654"/>
          <a:stretch/>
        </p:blipFill>
        <p:spPr>
          <a:xfrm>
            <a:off x="164559" y="546205"/>
            <a:ext cx="2825221" cy="1358716"/>
          </a:xfrm>
          <a:prstGeom prst="rect">
            <a:avLst/>
          </a:prstGeom>
        </p:spPr>
      </p:pic>
      <p:graphicFrame>
        <p:nvGraphicFramePr>
          <p:cNvPr id="15" name="Table 14">
            <a:extLst>
              <a:ext uri="{FF2B5EF4-FFF2-40B4-BE49-F238E27FC236}">
                <a16:creationId xmlns:a16="http://schemas.microsoft.com/office/drawing/2014/main" id="{9E268EFA-CF5E-1717-2429-8971E8914FA2}"/>
              </a:ext>
            </a:extLst>
          </p:cNvPr>
          <p:cNvGraphicFramePr>
            <a:graphicFrameLocks noGrp="1"/>
          </p:cNvGraphicFramePr>
          <p:nvPr>
            <p:extLst>
              <p:ext uri="{D42A27DB-BD31-4B8C-83A1-F6EECF244321}">
                <p14:modId xmlns:p14="http://schemas.microsoft.com/office/powerpoint/2010/main" val="738066469"/>
              </p:ext>
            </p:extLst>
          </p:nvPr>
        </p:nvGraphicFramePr>
        <p:xfrm>
          <a:off x="79753" y="4122672"/>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pic>
        <p:nvPicPr>
          <p:cNvPr id="16" name="Picture 15">
            <a:extLst>
              <a:ext uri="{FF2B5EF4-FFF2-40B4-BE49-F238E27FC236}">
                <a16:creationId xmlns:a16="http://schemas.microsoft.com/office/drawing/2014/main" id="{547024FA-383F-4426-A9E5-A0CA86185869}"/>
              </a:ext>
            </a:extLst>
          </p:cNvPr>
          <p:cNvPicPr>
            <a:picLocks noChangeAspect="1"/>
          </p:cNvPicPr>
          <p:nvPr/>
        </p:nvPicPr>
        <p:blipFill>
          <a:blip r:embed="rId4"/>
          <a:stretch>
            <a:fillRect/>
          </a:stretch>
        </p:blipFill>
        <p:spPr>
          <a:xfrm>
            <a:off x="3021072" y="66425"/>
            <a:ext cx="479757" cy="479757"/>
          </a:xfrm>
          <a:prstGeom prst="rect">
            <a:avLst/>
          </a:prstGeom>
        </p:spPr>
      </p:pic>
      <p:pic>
        <p:nvPicPr>
          <p:cNvPr id="17" name="Picture 16">
            <a:extLst>
              <a:ext uri="{FF2B5EF4-FFF2-40B4-BE49-F238E27FC236}">
                <a16:creationId xmlns:a16="http://schemas.microsoft.com/office/drawing/2014/main" id="{EA1B76AE-E3CF-8C4F-80B0-402568FADA47}"/>
              </a:ext>
            </a:extLst>
          </p:cNvPr>
          <p:cNvPicPr>
            <a:picLocks noChangeAspect="1"/>
          </p:cNvPicPr>
          <p:nvPr/>
        </p:nvPicPr>
        <p:blipFill>
          <a:blip r:embed="rId4"/>
          <a:stretch>
            <a:fillRect/>
          </a:stretch>
        </p:blipFill>
        <p:spPr>
          <a:xfrm>
            <a:off x="79753" y="4713121"/>
            <a:ext cx="479757" cy="479757"/>
          </a:xfrm>
          <a:prstGeom prst="rect">
            <a:avLst/>
          </a:prstGeom>
        </p:spPr>
      </p:pic>
      <p:pic>
        <p:nvPicPr>
          <p:cNvPr id="18" name="Picture 17">
            <a:extLst>
              <a:ext uri="{FF2B5EF4-FFF2-40B4-BE49-F238E27FC236}">
                <a16:creationId xmlns:a16="http://schemas.microsoft.com/office/drawing/2014/main" id="{770BDB4A-B793-3A46-160E-D854B3D2308B}"/>
              </a:ext>
            </a:extLst>
          </p:cNvPr>
          <p:cNvPicPr>
            <a:picLocks noChangeAspect="1"/>
          </p:cNvPicPr>
          <p:nvPr/>
        </p:nvPicPr>
        <p:blipFill>
          <a:blip r:embed="rId4"/>
          <a:stretch>
            <a:fillRect/>
          </a:stretch>
        </p:blipFill>
        <p:spPr>
          <a:xfrm>
            <a:off x="79753" y="5302717"/>
            <a:ext cx="830955" cy="830955"/>
          </a:xfrm>
          <a:prstGeom prst="rect">
            <a:avLst/>
          </a:prstGeom>
        </p:spPr>
      </p:pic>
      <p:pic>
        <p:nvPicPr>
          <p:cNvPr id="19" name="Picture 18">
            <a:extLst>
              <a:ext uri="{FF2B5EF4-FFF2-40B4-BE49-F238E27FC236}">
                <a16:creationId xmlns:a16="http://schemas.microsoft.com/office/drawing/2014/main" id="{F37C9B66-ECBE-6D9A-7BDF-08E9D52E1D6B}"/>
              </a:ext>
            </a:extLst>
          </p:cNvPr>
          <p:cNvPicPr>
            <a:picLocks noChangeAspect="1"/>
          </p:cNvPicPr>
          <p:nvPr/>
        </p:nvPicPr>
        <p:blipFill>
          <a:blip r:embed="rId4"/>
          <a:stretch>
            <a:fillRect/>
          </a:stretch>
        </p:blipFill>
        <p:spPr>
          <a:xfrm>
            <a:off x="79753" y="6235359"/>
            <a:ext cx="1181356" cy="1181356"/>
          </a:xfrm>
          <a:prstGeom prst="rect">
            <a:avLst/>
          </a:prstGeom>
        </p:spPr>
      </p:pic>
      <p:pic>
        <p:nvPicPr>
          <p:cNvPr id="20" name="Picture 19">
            <a:extLst>
              <a:ext uri="{FF2B5EF4-FFF2-40B4-BE49-F238E27FC236}">
                <a16:creationId xmlns:a16="http://schemas.microsoft.com/office/drawing/2014/main" id="{FBA6C0CC-DBA9-B8BC-9A39-CFCF9F386CC0}"/>
              </a:ext>
            </a:extLst>
          </p:cNvPr>
          <p:cNvPicPr>
            <a:picLocks noChangeAspect="1"/>
          </p:cNvPicPr>
          <p:nvPr/>
        </p:nvPicPr>
        <p:blipFill>
          <a:blip r:embed="rId4"/>
          <a:stretch>
            <a:fillRect/>
          </a:stretch>
        </p:blipFill>
        <p:spPr>
          <a:xfrm>
            <a:off x="2871356" y="4771576"/>
            <a:ext cx="326517" cy="326517"/>
          </a:xfrm>
          <a:prstGeom prst="rect">
            <a:avLst/>
          </a:prstGeom>
        </p:spPr>
      </p:pic>
      <p:sp>
        <p:nvSpPr>
          <p:cNvPr id="3" name="Rectangle 2">
            <a:extLst>
              <a:ext uri="{FF2B5EF4-FFF2-40B4-BE49-F238E27FC236}">
                <a16:creationId xmlns:a16="http://schemas.microsoft.com/office/drawing/2014/main" id="{E4F289C4-C0C2-3E7B-3421-5B9947C77FC1}"/>
              </a:ext>
            </a:extLst>
          </p:cNvPr>
          <p:cNvSpPr/>
          <p:nvPr/>
        </p:nvSpPr>
        <p:spPr>
          <a:xfrm>
            <a:off x="3500829"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57B4D4B-6C16-1F98-C590-B2689DF46685}"/>
              </a:ext>
            </a:extLst>
          </p:cNvPr>
          <p:cNvSpPr/>
          <p:nvPr/>
        </p:nvSpPr>
        <p:spPr>
          <a:xfrm>
            <a:off x="3479411" y="4737593"/>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233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AB3EE-486E-CEA3-3649-055AA1F33C5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248786-9E4F-AD1D-85A1-104230AE0F6F}"/>
              </a:ext>
            </a:extLst>
          </p:cNvPr>
          <p:cNvSpPr/>
          <p:nvPr/>
        </p:nvSpPr>
        <p:spPr>
          <a:xfrm>
            <a:off x="0"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EC7DCBB6-0F18-3AA8-E265-75450CFE7B6C}"/>
              </a:ext>
            </a:extLst>
          </p:cNvPr>
          <p:cNvCxnSpPr>
            <a:cxnSpLocks/>
          </p:cNvCxnSpPr>
          <p:nvPr/>
        </p:nvCxnSpPr>
        <p:spPr>
          <a:xfrm>
            <a:off x="-149465" y="-15488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59324D74-8B6A-9FA7-561F-035B74B8558F}"/>
              </a:ext>
            </a:extLst>
          </p:cNvPr>
          <p:cNvGrpSpPr/>
          <p:nvPr/>
        </p:nvGrpSpPr>
        <p:grpSpPr>
          <a:xfrm>
            <a:off x="3566305" y="71399"/>
            <a:ext cx="3127136" cy="4386902"/>
            <a:chOff x="3721093" y="110907"/>
            <a:chExt cx="3127136" cy="4386902"/>
          </a:xfrm>
        </p:grpSpPr>
        <p:sp>
          <p:nvSpPr>
            <p:cNvPr id="11" name="TextBox 10">
              <a:extLst>
                <a:ext uri="{FF2B5EF4-FFF2-40B4-BE49-F238E27FC236}">
                  <a16:creationId xmlns:a16="http://schemas.microsoft.com/office/drawing/2014/main" id="{B2B16AC2-1D96-7318-37B3-19BB3202DC4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12" name="TextBox 11">
              <a:extLst>
                <a:ext uri="{FF2B5EF4-FFF2-40B4-BE49-F238E27FC236}">
                  <a16:creationId xmlns:a16="http://schemas.microsoft.com/office/drawing/2014/main" id="{A56820C7-83DF-C58F-397E-252844C159DB}"/>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2B5D60A3-129A-FF83-86AD-FCE3D485439A}"/>
              </a:ext>
            </a:extLst>
          </p:cNvPr>
          <p:cNvGrpSpPr/>
          <p:nvPr/>
        </p:nvGrpSpPr>
        <p:grpSpPr>
          <a:xfrm>
            <a:off x="0" y="41953"/>
            <a:ext cx="3127135" cy="4090993"/>
            <a:chOff x="154788" y="81461"/>
            <a:chExt cx="3127135" cy="4090993"/>
          </a:xfrm>
        </p:grpSpPr>
        <p:sp>
          <p:nvSpPr>
            <p:cNvPr id="8" name="TextBox 7">
              <a:extLst>
                <a:ext uri="{FF2B5EF4-FFF2-40B4-BE49-F238E27FC236}">
                  <a16:creationId xmlns:a16="http://schemas.microsoft.com/office/drawing/2014/main" id="{5A258632-8415-74AB-BBAE-EB4C16CE1A80}"/>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9" name="TextBox 8">
              <a:extLst>
                <a:ext uri="{FF2B5EF4-FFF2-40B4-BE49-F238E27FC236}">
                  <a16:creationId xmlns:a16="http://schemas.microsoft.com/office/drawing/2014/main" id="{D75E6AA0-61F9-D83D-B60F-D04C3123223B}"/>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A72E1590-4C24-18F4-3DB4-5A8299B1A90A}"/>
              </a:ext>
            </a:extLst>
          </p:cNvPr>
          <p:cNvSpPr txBox="1"/>
          <p:nvPr/>
        </p:nvSpPr>
        <p:spPr>
          <a:xfrm>
            <a:off x="1179486" y="387214"/>
            <a:ext cx="768159" cy="1446550"/>
          </a:xfrm>
          <a:prstGeom prst="rect">
            <a:avLst/>
          </a:prstGeom>
          <a:noFill/>
        </p:spPr>
        <p:txBody>
          <a:bodyPr wrap="none" rtlCol="0">
            <a:spAutoFit/>
          </a:bodyPr>
          <a:lstStyle/>
          <a:p>
            <a:r>
              <a:rPr lang="en-GB" sz="8800" b="1">
                <a:solidFill>
                  <a:schemeClr val="bg1"/>
                </a:solidFill>
              </a:rPr>
              <a:t>?</a:t>
            </a:r>
          </a:p>
        </p:txBody>
      </p:sp>
      <p:pic>
        <p:nvPicPr>
          <p:cNvPr id="14" name="Picture 13" descr="A tablet with a map and a pencil&#10;&#10;Description automatically generated">
            <a:extLst>
              <a:ext uri="{FF2B5EF4-FFF2-40B4-BE49-F238E27FC236}">
                <a16:creationId xmlns:a16="http://schemas.microsoft.com/office/drawing/2014/main" id="{9CBC23AF-F847-2F41-3631-87F5C99FF0AE}"/>
              </a:ext>
            </a:extLst>
          </p:cNvPr>
          <p:cNvPicPr>
            <a:picLocks noChangeAspect="1"/>
          </p:cNvPicPr>
          <p:nvPr/>
        </p:nvPicPr>
        <p:blipFill>
          <a:blip r:embed="rId3"/>
          <a:srcRect t="8271" b="43654"/>
          <a:stretch/>
        </p:blipFill>
        <p:spPr>
          <a:xfrm>
            <a:off x="164559" y="546205"/>
            <a:ext cx="2825221" cy="1358716"/>
          </a:xfrm>
          <a:prstGeom prst="rect">
            <a:avLst/>
          </a:prstGeom>
        </p:spPr>
      </p:pic>
      <p:graphicFrame>
        <p:nvGraphicFramePr>
          <p:cNvPr id="15" name="Table 14">
            <a:extLst>
              <a:ext uri="{FF2B5EF4-FFF2-40B4-BE49-F238E27FC236}">
                <a16:creationId xmlns:a16="http://schemas.microsoft.com/office/drawing/2014/main" id="{D1D4ABE5-A570-93C4-DF6B-716B98C885CA}"/>
              </a:ext>
            </a:extLst>
          </p:cNvPr>
          <p:cNvGraphicFramePr>
            <a:graphicFrameLocks noGrp="1"/>
          </p:cNvGraphicFramePr>
          <p:nvPr/>
        </p:nvGraphicFramePr>
        <p:xfrm>
          <a:off x="79753" y="4122672"/>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pic>
        <p:nvPicPr>
          <p:cNvPr id="16" name="Picture 15">
            <a:extLst>
              <a:ext uri="{FF2B5EF4-FFF2-40B4-BE49-F238E27FC236}">
                <a16:creationId xmlns:a16="http://schemas.microsoft.com/office/drawing/2014/main" id="{404331EF-F0BC-5714-0733-92839F7A1A0D}"/>
              </a:ext>
            </a:extLst>
          </p:cNvPr>
          <p:cNvPicPr>
            <a:picLocks noChangeAspect="1"/>
          </p:cNvPicPr>
          <p:nvPr/>
        </p:nvPicPr>
        <p:blipFill>
          <a:blip r:embed="rId4"/>
          <a:stretch>
            <a:fillRect/>
          </a:stretch>
        </p:blipFill>
        <p:spPr>
          <a:xfrm>
            <a:off x="3021072" y="66425"/>
            <a:ext cx="479757" cy="479757"/>
          </a:xfrm>
          <a:prstGeom prst="rect">
            <a:avLst/>
          </a:prstGeom>
        </p:spPr>
      </p:pic>
      <p:pic>
        <p:nvPicPr>
          <p:cNvPr id="17" name="Picture 16">
            <a:extLst>
              <a:ext uri="{FF2B5EF4-FFF2-40B4-BE49-F238E27FC236}">
                <a16:creationId xmlns:a16="http://schemas.microsoft.com/office/drawing/2014/main" id="{59EC9E02-83A5-70A9-0E59-F3587AA3316C}"/>
              </a:ext>
            </a:extLst>
          </p:cNvPr>
          <p:cNvPicPr>
            <a:picLocks noChangeAspect="1"/>
          </p:cNvPicPr>
          <p:nvPr/>
        </p:nvPicPr>
        <p:blipFill>
          <a:blip r:embed="rId4"/>
          <a:stretch>
            <a:fillRect/>
          </a:stretch>
        </p:blipFill>
        <p:spPr>
          <a:xfrm>
            <a:off x="699729" y="4822960"/>
            <a:ext cx="479757" cy="479757"/>
          </a:xfrm>
          <a:prstGeom prst="rect">
            <a:avLst/>
          </a:prstGeom>
        </p:spPr>
      </p:pic>
      <p:pic>
        <p:nvPicPr>
          <p:cNvPr id="18" name="Picture 17">
            <a:extLst>
              <a:ext uri="{FF2B5EF4-FFF2-40B4-BE49-F238E27FC236}">
                <a16:creationId xmlns:a16="http://schemas.microsoft.com/office/drawing/2014/main" id="{34630CBC-5EFB-286D-6D29-CB761E46C95C}"/>
              </a:ext>
            </a:extLst>
          </p:cNvPr>
          <p:cNvPicPr>
            <a:picLocks noChangeAspect="1"/>
          </p:cNvPicPr>
          <p:nvPr/>
        </p:nvPicPr>
        <p:blipFill>
          <a:blip r:embed="rId4"/>
          <a:stretch>
            <a:fillRect/>
          </a:stretch>
        </p:blipFill>
        <p:spPr>
          <a:xfrm>
            <a:off x="79753" y="5302717"/>
            <a:ext cx="830955" cy="830955"/>
          </a:xfrm>
          <a:prstGeom prst="rect">
            <a:avLst/>
          </a:prstGeom>
        </p:spPr>
      </p:pic>
      <p:pic>
        <p:nvPicPr>
          <p:cNvPr id="19" name="Picture 18">
            <a:extLst>
              <a:ext uri="{FF2B5EF4-FFF2-40B4-BE49-F238E27FC236}">
                <a16:creationId xmlns:a16="http://schemas.microsoft.com/office/drawing/2014/main" id="{3C6688D4-9E44-C8C3-6793-0D5081969078}"/>
              </a:ext>
            </a:extLst>
          </p:cNvPr>
          <p:cNvPicPr>
            <a:picLocks noChangeAspect="1"/>
          </p:cNvPicPr>
          <p:nvPr/>
        </p:nvPicPr>
        <p:blipFill>
          <a:blip r:embed="rId4"/>
          <a:stretch>
            <a:fillRect/>
          </a:stretch>
        </p:blipFill>
        <p:spPr>
          <a:xfrm>
            <a:off x="79753" y="6235359"/>
            <a:ext cx="1181356" cy="1181356"/>
          </a:xfrm>
          <a:prstGeom prst="rect">
            <a:avLst/>
          </a:prstGeom>
        </p:spPr>
      </p:pic>
      <p:pic>
        <p:nvPicPr>
          <p:cNvPr id="20" name="Picture 19">
            <a:extLst>
              <a:ext uri="{FF2B5EF4-FFF2-40B4-BE49-F238E27FC236}">
                <a16:creationId xmlns:a16="http://schemas.microsoft.com/office/drawing/2014/main" id="{1855F2BB-5ABA-6E52-77F2-2190A1B499DD}"/>
              </a:ext>
            </a:extLst>
          </p:cNvPr>
          <p:cNvPicPr>
            <a:picLocks noChangeAspect="1"/>
          </p:cNvPicPr>
          <p:nvPr/>
        </p:nvPicPr>
        <p:blipFill>
          <a:blip r:embed="rId4"/>
          <a:stretch>
            <a:fillRect/>
          </a:stretch>
        </p:blipFill>
        <p:spPr>
          <a:xfrm>
            <a:off x="2871356" y="4771576"/>
            <a:ext cx="326517" cy="326517"/>
          </a:xfrm>
          <a:prstGeom prst="rect">
            <a:avLst/>
          </a:prstGeom>
        </p:spPr>
      </p:pic>
      <p:sp>
        <p:nvSpPr>
          <p:cNvPr id="3" name="Rectangle 2">
            <a:extLst>
              <a:ext uri="{FF2B5EF4-FFF2-40B4-BE49-F238E27FC236}">
                <a16:creationId xmlns:a16="http://schemas.microsoft.com/office/drawing/2014/main" id="{DF8510C4-FAA3-6BCF-B6ED-0BB61765BDAF}"/>
              </a:ext>
            </a:extLst>
          </p:cNvPr>
          <p:cNvSpPr/>
          <p:nvPr/>
        </p:nvSpPr>
        <p:spPr>
          <a:xfrm>
            <a:off x="3500829"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A19225B-E1A8-E766-D588-D71B043FDAFF}"/>
              </a:ext>
            </a:extLst>
          </p:cNvPr>
          <p:cNvSpPr/>
          <p:nvPr/>
        </p:nvSpPr>
        <p:spPr>
          <a:xfrm>
            <a:off x="3479411" y="4737593"/>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EB60A81B-81A7-8550-2BC2-FC9CBC50BE29}"/>
              </a:ext>
            </a:extLst>
          </p:cNvPr>
          <p:cNvPicPr>
            <a:picLocks noChangeAspect="1"/>
          </p:cNvPicPr>
          <p:nvPr/>
        </p:nvPicPr>
        <p:blipFill>
          <a:blip r:embed="rId5"/>
          <a:stretch>
            <a:fillRect/>
          </a:stretch>
        </p:blipFill>
        <p:spPr>
          <a:xfrm>
            <a:off x="-6626" y="5009259"/>
            <a:ext cx="6858000" cy="4884631"/>
          </a:xfrm>
          <a:prstGeom prst="rect">
            <a:avLst/>
          </a:prstGeom>
        </p:spPr>
      </p:pic>
    </p:spTree>
    <p:extLst>
      <p:ext uri="{BB962C8B-B14F-4D97-AF65-F5344CB8AC3E}">
        <p14:creationId xmlns:p14="http://schemas.microsoft.com/office/powerpoint/2010/main" val="144683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474E-56FD-D339-8435-57819026B5B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783904D-8B91-174A-83A7-C97C5770B20F}"/>
              </a:ext>
            </a:extLst>
          </p:cNvPr>
          <p:cNvGrpSpPr/>
          <p:nvPr/>
        </p:nvGrpSpPr>
        <p:grpSpPr>
          <a:xfrm>
            <a:off x="154788" y="81461"/>
            <a:ext cx="6703212" cy="4731892"/>
            <a:chOff x="154788" y="81461"/>
            <a:chExt cx="6703212" cy="4731892"/>
          </a:xfrm>
        </p:grpSpPr>
        <p:grpSp>
          <p:nvGrpSpPr>
            <p:cNvPr id="51" name="Group 50">
              <a:extLst>
                <a:ext uri="{FF2B5EF4-FFF2-40B4-BE49-F238E27FC236}">
                  <a16:creationId xmlns:a16="http://schemas.microsoft.com/office/drawing/2014/main" id="{2A9AB620-AFEE-D226-2AFF-44AD2E40696A}"/>
                </a:ext>
              </a:extLst>
            </p:cNvPr>
            <p:cNvGrpSpPr/>
            <p:nvPr/>
          </p:nvGrpSpPr>
          <p:grpSpPr>
            <a:xfrm>
              <a:off x="3721093" y="110907"/>
              <a:ext cx="3136907" cy="4439677"/>
              <a:chOff x="3721093" y="110907"/>
              <a:chExt cx="3136907" cy="4439677"/>
            </a:xfrm>
          </p:grpSpPr>
          <p:sp>
            <p:nvSpPr>
              <p:cNvPr id="19" name="TextBox 18">
                <a:extLst>
                  <a:ext uri="{FF2B5EF4-FFF2-40B4-BE49-F238E27FC236}">
                    <a16:creationId xmlns:a16="http://schemas.microsoft.com/office/drawing/2014/main" id="{772BA622-C74B-E88D-1A0E-751A682A2E9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3AE81E-9948-3231-BBCA-335598F88436}"/>
                  </a:ext>
                </a:extLst>
              </p:cNvPr>
              <p:cNvSpPr txBox="1"/>
              <p:nvPr/>
            </p:nvSpPr>
            <p:spPr>
              <a:xfrm>
                <a:off x="3730866" y="434072"/>
                <a:ext cx="3127134" cy="411651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 DEER! The parkland  has led to mass migration of foxes and badges in the area. Bins keep being overturned and gardens dug up.</a:t>
                </a:r>
              </a:p>
              <a:p>
                <a:r>
                  <a:rPr lang="en-GB" sz="1000">
                    <a:solidFill>
                      <a:srgbClr val="000000"/>
                    </a:solidFill>
                    <a:latin typeface="Calibri"/>
                    <a:ea typeface="Calibri"/>
                    <a:cs typeface="Calibri"/>
                  </a:rPr>
                  <a:t>People demand a new Mayor and the resulting cull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area suffers from a flood and though the parkland contains the water and protects the town, it is heavily damaged.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parkland has been built and the number of species in the area increases. However, locals don’t seam that keen.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A rare bat species has been spotted in the parkland. Receive 1 coin. </a:t>
                </a:r>
              </a:p>
              <a:p>
                <a:endParaRPr lang="en-GB" sz="10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Many new rare species have been spotted in the area and is a big hit with twitchers. Many wildlife groups come for extended visits in the area. </a:t>
                </a:r>
              </a:p>
              <a:p>
                <a:r>
                  <a:rPr lang="en-GB" sz="1000">
                    <a:solidFill>
                      <a:srgbClr val="000000"/>
                    </a:solidFill>
                    <a:latin typeface="Calibri"/>
                    <a:ea typeface="Calibri"/>
                    <a:cs typeface="Calibri"/>
                  </a:rPr>
                  <a:t>Receive 2 coins as a bonus. </a:t>
                </a:r>
                <a:r>
                  <a:rPr lang="en-GB" sz="1000">
                    <a:latin typeface="Calibri"/>
                    <a:cs typeface="Calibri"/>
                  </a:rPr>
                  <a:t> </a:t>
                </a:r>
              </a:p>
            </p:txBody>
          </p:sp>
        </p:grpSp>
        <p:grpSp>
          <p:nvGrpSpPr>
            <p:cNvPr id="52" name="Group 51">
              <a:extLst>
                <a:ext uri="{FF2B5EF4-FFF2-40B4-BE49-F238E27FC236}">
                  <a16:creationId xmlns:a16="http://schemas.microsoft.com/office/drawing/2014/main" id="{48F8F671-5509-66FA-14E5-49F1EFC7ACC0}"/>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7B72525-BAC7-77EB-8455-6E780BCC819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NEW PARKLANDS</a:t>
                </a:r>
              </a:p>
            </p:txBody>
          </p:sp>
          <p:sp>
            <p:nvSpPr>
              <p:cNvPr id="17" name="TextBox 16">
                <a:extLst>
                  <a:ext uri="{FF2B5EF4-FFF2-40B4-BE49-F238E27FC236}">
                    <a16:creationId xmlns:a16="http://schemas.microsoft.com/office/drawing/2014/main" id="{35EC5B53-FF50-9B85-EE7A-2BA1111D9147}"/>
                  </a:ext>
                </a:extLst>
              </p:cNvPr>
              <p:cNvSpPr txBox="1"/>
              <p:nvPr/>
            </p:nvSpPr>
            <p:spPr>
              <a:xfrm>
                <a:off x="154788" y="2167733"/>
                <a:ext cx="3127135" cy="194668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There was some leftover land from a housing development. You have the option of building a block of flats or turning this land into a Parkland</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cs typeface="Calibri"/>
                  </a:rPr>
                  <a:t>2.Increases mental / physical wellbeing.</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3.Reduces air pollution and flooding.</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a:t>
                </a:r>
                <a:r>
                  <a:rPr lang="en-GB" sz="1000" dirty="0">
                    <a:solidFill>
                      <a:srgbClr val="000000"/>
                    </a:solidFill>
                    <a:latin typeface="Calibri"/>
                    <a:cs typeface="Calibri"/>
                  </a:rPr>
                  <a:t>Land could be developed for more profitable use.</a:t>
                </a:r>
              </a:p>
              <a:p>
                <a:r>
                  <a:rPr lang="en-GB" sz="1000" dirty="0">
                    <a:solidFill>
                      <a:srgbClr val="000000"/>
                    </a:solidFill>
                    <a:latin typeface="Calibri" panose="020F0502020204030204" pitchFamily="34" charset="0"/>
                    <a:cs typeface="Calibri" panose="020F0502020204030204" pitchFamily="34" charset="0"/>
                  </a:rPr>
                  <a:t>2.Animals may need to be controlled (trapped and shot)</a:t>
                </a:r>
              </a:p>
              <a:p>
                <a:r>
                  <a:rPr lang="en-GB" sz="1000" dirty="0">
                    <a:solidFill>
                      <a:srgbClr val="000000"/>
                    </a:solidFill>
                    <a:latin typeface="Calibri"/>
                    <a:cs typeface="Calibri"/>
                  </a:rPr>
                  <a:t>3.Cost of on-going maintenance.</a:t>
                </a:r>
                <a:endParaRPr lang="en-GB" sz="1000" dirty="0">
                  <a:latin typeface="Calibri"/>
                  <a:cs typeface="Calibri"/>
                </a:endParaRPr>
              </a:p>
            </p:txBody>
          </p:sp>
          <p:sp>
            <p:nvSpPr>
              <p:cNvPr id="23" name="TextBox 22">
                <a:extLst>
                  <a:ext uri="{FF2B5EF4-FFF2-40B4-BE49-F238E27FC236}">
                    <a16:creationId xmlns:a16="http://schemas.microsoft.com/office/drawing/2014/main" id="{7D6DA679-B806-C667-7A0E-AE179BE3FB2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8D01B42B-0E43-B9D8-5C60-C10AD07EB4A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2BFD4DA-7FAD-1B26-490C-AAA0B0A215B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69383965-909A-D8E0-ED10-6335CA14EE84}"/>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9F800491-384C-C1A0-9F3C-B2EE29FBBD55}"/>
                </a:ext>
              </a:extLst>
            </p:cNvPr>
            <p:cNvGrpSpPr/>
            <p:nvPr/>
          </p:nvGrpSpPr>
          <p:grpSpPr>
            <a:xfrm>
              <a:off x="3721093" y="110907"/>
              <a:ext cx="3127136" cy="4699756"/>
              <a:chOff x="3721093" y="110907"/>
              <a:chExt cx="3127136" cy="4699756"/>
            </a:xfrm>
          </p:grpSpPr>
          <p:sp>
            <p:nvSpPr>
              <p:cNvPr id="63" name="TextBox 62">
                <a:extLst>
                  <a:ext uri="{FF2B5EF4-FFF2-40B4-BE49-F238E27FC236}">
                    <a16:creationId xmlns:a16="http://schemas.microsoft.com/office/drawing/2014/main" id="{0E13A772-01A3-EBE7-68A8-1E7844B885F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B9CCAB9F-803D-E390-88E4-5CFD3B3493AE}"/>
                  </a:ext>
                </a:extLst>
              </p:cNvPr>
              <p:cNvSpPr txBox="1"/>
              <p:nvPr/>
            </p:nvSpPr>
            <p:spPr>
              <a:xfrm>
                <a:off x="3721095" y="378680"/>
                <a:ext cx="3127134" cy="443198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Many people drives are covered with mud, which has been washed into the roads and sewer system after a heavy rainfall event and cars have become stuck and abandoned. </a:t>
                </a:r>
              </a:p>
              <a:p>
                <a:r>
                  <a:rPr lang="en-GB" sz="1000">
                    <a:solidFill>
                      <a:srgbClr val="000000"/>
                    </a:solidFill>
                    <a:latin typeface="Calibri"/>
                    <a:ea typeface="Calibri"/>
                    <a:cs typeface="Calibri"/>
                  </a:rPr>
                  <a:t>People demand a new Mayor and the clean up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incentives were not enough and very few houses have converted their lawns.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Half the town decided to comply – the local water company releases a statement that they believe the pressure on sewer systems has been reduced slightly.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Most of the town comply and new builds are fitted with permeable drives. The local water company releases a statement that they believe the pressure on the sewer system have been reduced.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The whole town complies. Bees and Butterflies are seen to increase dramatically due to the wildflowers now present on former driveways and the town wins the Britain in Bloom. Receive 2 coins. </a:t>
                </a:r>
                <a:endParaRPr lang="en-GB" sz="1000">
                  <a:latin typeface="Calibri" panose="020F0502020204030204" pitchFamily="34" charset="0"/>
                  <a:ea typeface="Calibri"/>
                  <a:cs typeface="Calibri" panose="020F0502020204030204" pitchFamily="34" charset="0"/>
                </a:endParaRPr>
              </a:p>
            </p:txBody>
          </p:sp>
        </p:grpSp>
        <p:grpSp>
          <p:nvGrpSpPr>
            <p:cNvPr id="56" name="Group 55">
              <a:extLst>
                <a:ext uri="{FF2B5EF4-FFF2-40B4-BE49-F238E27FC236}">
                  <a16:creationId xmlns:a16="http://schemas.microsoft.com/office/drawing/2014/main" id="{C8A3E36C-A8EC-C003-BB05-50B2F844ECF3}"/>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0D67800D-431A-BD9B-2FA2-E8A6B01BE55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ENFORCE LAWN RUN-OFF</a:t>
                </a:r>
              </a:p>
            </p:txBody>
          </p:sp>
          <p:sp>
            <p:nvSpPr>
              <p:cNvPr id="60" name="TextBox 59">
                <a:extLst>
                  <a:ext uri="{FF2B5EF4-FFF2-40B4-BE49-F238E27FC236}">
                    <a16:creationId xmlns:a16="http://schemas.microsoft.com/office/drawing/2014/main" id="{5FF2943C-35A0-7957-041F-E55E177DADF1}"/>
                  </a:ext>
                </a:extLst>
              </p:cNvPr>
              <p:cNvSpPr txBox="1"/>
              <p:nvPr/>
            </p:nvSpPr>
            <p:spPr>
              <a:xfrm>
                <a:off x="154788" y="2167733"/>
                <a:ext cx="3127135" cy="2262158"/>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government are advising that all paved driveways should be converted to lawns to help with infiltration and reduce surface runoff. Reducing pressure on the sewer systems and reducing the risk of flooding.</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1.Reduction in residential flooding </a:t>
                </a:r>
              </a:p>
              <a:p>
                <a:r>
                  <a:rPr lang="en-GB" sz="1000" dirty="0">
                    <a:solidFill>
                      <a:srgbClr val="000000"/>
                    </a:solidFill>
                    <a:latin typeface="Calibri"/>
                    <a:cs typeface="Calibri"/>
                  </a:rPr>
                  <a:t>2.Financial incentives for home-owners</a:t>
                </a:r>
              </a:p>
              <a:p>
                <a:r>
                  <a:rPr lang="en-GB" sz="1000" dirty="0">
                    <a:solidFill>
                      <a:srgbClr val="000000"/>
                    </a:solidFill>
                    <a:latin typeface="Calibri"/>
                    <a:ea typeface="Calibri"/>
                    <a:cs typeface="Calibri"/>
                  </a:rPr>
                  <a:t>3.</a:t>
                </a:r>
                <a:r>
                  <a:rPr lang="en-GB" sz="1000" dirty="0">
                    <a:solidFill>
                      <a:srgbClr val="000000"/>
                    </a:solidFill>
                    <a:latin typeface="Calibri"/>
                    <a:cs typeface="Calibri"/>
                  </a:rPr>
                  <a:t> Increased home biodiversity with birds and bees</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1.Disruptions in converting drives back into lawns</a:t>
                </a:r>
              </a:p>
              <a:p>
                <a:r>
                  <a:rPr lang="en-GB" sz="1000" dirty="0">
                    <a:solidFill>
                      <a:srgbClr val="000000"/>
                    </a:solidFill>
                    <a:latin typeface="Calibri"/>
                    <a:ea typeface="Calibri"/>
                    <a:cs typeface="Calibri"/>
                  </a:rPr>
                  <a:t>2.Traffic issues due to removal of off-street parking</a:t>
                </a:r>
              </a:p>
              <a:p>
                <a:r>
                  <a:rPr lang="en-GB" sz="1000" dirty="0">
                    <a:solidFill>
                      <a:srgbClr val="000000"/>
                    </a:solidFill>
                    <a:latin typeface="Calibri"/>
                    <a:cs typeface="Calibri"/>
                  </a:rPr>
                  <a:t>3.Cars may get stuck in the mud during winter.</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92F3F8DD-156A-12DA-C3FD-4AD5FE00252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Top parklands to explore | National Trust">
            <a:extLst>
              <a:ext uri="{FF2B5EF4-FFF2-40B4-BE49-F238E27FC236}">
                <a16:creationId xmlns:a16="http://schemas.microsoft.com/office/drawing/2014/main" id="{092FA7F5-29C9-F5F4-98DF-8CD01A7500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566" y="411767"/>
            <a:ext cx="2730539" cy="1587362"/>
          </a:xfrm>
          <a:prstGeom prst="rect">
            <a:avLst/>
          </a:prstGeom>
        </p:spPr>
      </p:pic>
      <p:pic>
        <p:nvPicPr>
          <p:cNvPr id="9" name="Picture 8" descr="Lawns: a good choice for the environment?">
            <a:extLst>
              <a:ext uri="{FF2B5EF4-FFF2-40B4-BE49-F238E27FC236}">
                <a16:creationId xmlns:a16="http://schemas.microsoft.com/office/drawing/2014/main" id="{3FE21E3B-9724-BAB7-0CC5-5B135A134DED}"/>
              </a:ext>
            </a:extLst>
          </p:cNvPr>
          <p:cNvPicPr>
            <a:picLocks noChangeAspect="1"/>
          </p:cNvPicPr>
          <p:nvPr/>
        </p:nvPicPr>
        <p:blipFill>
          <a:blip r:embed="rId4"/>
          <a:stretch>
            <a:fillRect/>
          </a:stretch>
        </p:blipFill>
        <p:spPr>
          <a:xfrm>
            <a:off x="369930" y="5429199"/>
            <a:ext cx="2657809" cy="1767466"/>
          </a:xfrm>
          <a:prstGeom prst="rect">
            <a:avLst/>
          </a:prstGeom>
        </p:spPr>
      </p:pic>
      <p:pic>
        <p:nvPicPr>
          <p:cNvPr id="2" name="Picture 1" descr="A group of deer grazing in a grassy field with flowers and trees&#10;&#10;Description automatically generated">
            <a:extLst>
              <a:ext uri="{FF2B5EF4-FFF2-40B4-BE49-F238E27FC236}">
                <a16:creationId xmlns:a16="http://schemas.microsoft.com/office/drawing/2014/main" id="{1D765698-0DAC-C81D-5018-5F6AA29D8D54}"/>
              </a:ext>
            </a:extLst>
          </p:cNvPr>
          <p:cNvPicPr>
            <a:picLocks noChangeAspect="1"/>
          </p:cNvPicPr>
          <p:nvPr/>
        </p:nvPicPr>
        <p:blipFill>
          <a:blip r:embed="rId5"/>
          <a:stretch>
            <a:fillRect/>
          </a:stretch>
        </p:blipFill>
        <p:spPr>
          <a:xfrm>
            <a:off x="-5635899" y="757057"/>
            <a:ext cx="3425951" cy="3429000"/>
          </a:xfrm>
          <a:prstGeom prst="rect">
            <a:avLst/>
          </a:prstGeom>
        </p:spPr>
      </p:pic>
      <p:pic>
        <p:nvPicPr>
          <p:cNvPr id="4" name="Picture 3" descr="A group of deer grazing in a grassy field&#10;&#10;Description automatically generated">
            <a:extLst>
              <a:ext uri="{FF2B5EF4-FFF2-40B4-BE49-F238E27FC236}">
                <a16:creationId xmlns:a16="http://schemas.microsoft.com/office/drawing/2014/main" id="{A30D7A83-1391-F7EF-F3E4-F46BDB3220C2}"/>
              </a:ext>
            </a:extLst>
          </p:cNvPr>
          <p:cNvPicPr>
            <a:picLocks noChangeAspect="1"/>
          </p:cNvPicPr>
          <p:nvPr/>
        </p:nvPicPr>
        <p:blipFill>
          <a:blip r:embed="rId6"/>
          <a:stretch>
            <a:fillRect/>
          </a:stretch>
        </p:blipFill>
        <p:spPr>
          <a:xfrm>
            <a:off x="7491612" y="732705"/>
            <a:ext cx="3425951" cy="3429000"/>
          </a:xfrm>
          <a:prstGeom prst="rect">
            <a:avLst/>
          </a:prstGeom>
        </p:spPr>
      </p:pic>
      <p:pic>
        <p:nvPicPr>
          <p:cNvPr id="5" name="Picture 4" descr="A house with a driveway and trees&#10;&#10;Description automatically generated">
            <a:extLst>
              <a:ext uri="{FF2B5EF4-FFF2-40B4-BE49-F238E27FC236}">
                <a16:creationId xmlns:a16="http://schemas.microsoft.com/office/drawing/2014/main" id="{24B841E8-2FBE-695F-AA8B-C5AF14F94C15}"/>
              </a:ext>
            </a:extLst>
          </p:cNvPr>
          <p:cNvPicPr>
            <a:picLocks noChangeAspect="1"/>
          </p:cNvPicPr>
          <p:nvPr/>
        </p:nvPicPr>
        <p:blipFill>
          <a:blip r:embed="rId7"/>
          <a:stretch>
            <a:fillRect/>
          </a:stretch>
        </p:blipFill>
        <p:spPr>
          <a:xfrm>
            <a:off x="-4363751" y="5538365"/>
            <a:ext cx="3425951" cy="3429000"/>
          </a:xfrm>
          <a:prstGeom prst="rect">
            <a:avLst/>
          </a:prstGeom>
        </p:spPr>
      </p:pic>
    </p:spTree>
    <p:extLst>
      <p:ext uri="{BB962C8B-B14F-4D97-AF65-F5344CB8AC3E}">
        <p14:creationId xmlns:p14="http://schemas.microsoft.com/office/powerpoint/2010/main" val="308014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8A02-AFA0-49AB-29A3-29F18F4E64E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6ABC04E7-376C-53EB-5F00-7EB5421AF88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40EAC14A-1E23-F3AF-40CF-4F09E250CF5F}"/>
                </a:ext>
              </a:extLst>
            </p:cNvPr>
            <p:cNvGrpSpPr/>
            <p:nvPr/>
          </p:nvGrpSpPr>
          <p:grpSpPr>
            <a:xfrm>
              <a:off x="3721093" y="110907"/>
              <a:ext cx="3127136" cy="4517489"/>
              <a:chOff x="3721093" y="110907"/>
              <a:chExt cx="3127136" cy="4517489"/>
            </a:xfrm>
          </p:grpSpPr>
          <p:sp>
            <p:nvSpPr>
              <p:cNvPr id="19" name="TextBox 18">
                <a:extLst>
                  <a:ext uri="{FF2B5EF4-FFF2-40B4-BE49-F238E27FC236}">
                    <a16:creationId xmlns:a16="http://schemas.microsoft.com/office/drawing/2014/main" id="{235734AF-87CC-DA2F-8CD2-5F0F8BA27F22}"/>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A12BB282-8B30-E5E3-942D-F0AB084300AF}"/>
                  </a:ext>
                </a:extLst>
              </p:cNvPr>
              <p:cNvSpPr txBox="1"/>
              <p:nvPr/>
            </p:nvSpPr>
            <p:spPr>
              <a:xfrm>
                <a:off x="3721095" y="504190"/>
                <a:ext cx="3127134" cy="4124206"/>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cost of electricity has dramatically increased due to global instabilities. Having electric vehicles is no longer affordable to run. </a:t>
                </a:r>
              </a:p>
              <a:p>
                <a:r>
                  <a:rPr lang="en-GB" sz="1000">
                    <a:solidFill>
                      <a:srgbClr val="000000"/>
                    </a:solidFill>
                    <a:latin typeface="Calibri"/>
                    <a:ea typeface="Calibri"/>
                    <a:cs typeface="Calibri"/>
                  </a:rPr>
                  <a:t>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town’s taxis and buses have been replaced with an inexpensive option. However, the vehicles do not have enough charge to complete all the journeys needed. Pay an additional 1 coin to cover these costs.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Some of the buses have been updated but taxis are yet to be finished.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reduces costs,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Air pollution has been dramatically reduced and the town on route to becoming one of the "greenest" tows in the UK .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AA2BF2F-F0F7-9EA7-620A-38F692B4882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6D82541C-46AD-AB1D-7EFE-F27ED8089F1E}"/>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ELECTRIC SOCIAL VEHICLES</a:t>
                </a:r>
              </a:p>
            </p:txBody>
          </p:sp>
          <p:sp>
            <p:nvSpPr>
              <p:cNvPr id="17" name="TextBox 16">
                <a:extLst>
                  <a:ext uri="{FF2B5EF4-FFF2-40B4-BE49-F238E27FC236}">
                    <a16:creationId xmlns:a16="http://schemas.microsoft.com/office/drawing/2014/main" id="{C8C00394-EADB-7193-B1A8-C24DA9290257}"/>
                  </a:ext>
                </a:extLst>
              </p:cNvPr>
              <p:cNvSpPr txBox="1"/>
              <p:nvPr/>
            </p:nvSpPr>
            <p:spPr>
              <a:xfrm>
                <a:off x="154788" y="2167733"/>
                <a:ext cx="3127135" cy="2092881"/>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council will mandate the updating of bus and taxi services to electrified traction.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1.Reduce air pollution in town centre</a:t>
                </a:r>
              </a:p>
              <a:p>
                <a:r>
                  <a:rPr lang="en-GB" sz="1000" dirty="0">
                    <a:solidFill>
                      <a:srgbClr val="000000"/>
                    </a:solidFill>
                    <a:latin typeface="Calibri" panose="020F0502020204030204" pitchFamily="34" charset="0"/>
                    <a:cs typeface="Calibri" panose="020F0502020204030204" pitchFamily="34" charset="0"/>
                  </a:rPr>
                  <a:t>2.Reduce cost of servicing and maintenance</a:t>
                </a:r>
              </a:p>
              <a:p>
                <a:r>
                  <a:rPr lang="en-GB" sz="1000" dirty="0">
                    <a:solidFill>
                      <a:srgbClr val="000000"/>
                    </a:solidFill>
                    <a:latin typeface="Calibri" panose="020F0502020204030204" pitchFamily="34" charset="0"/>
                    <a:cs typeface="Calibri" panose="020F0502020204030204" pitchFamily="34" charset="0"/>
                  </a:rPr>
                  <a:t>3.Remove reliance on fossil fuels.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1.Cost of electricity to charge vehicles</a:t>
                </a:r>
              </a:p>
              <a:p>
                <a:r>
                  <a:rPr lang="en-GB" sz="1000" dirty="0">
                    <a:solidFill>
                      <a:srgbClr val="000000"/>
                    </a:solidFill>
                    <a:latin typeface="Calibri" panose="020F0502020204030204" pitchFamily="34" charset="0"/>
                    <a:cs typeface="Calibri" panose="020F0502020204030204" pitchFamily="34" charset="0"/>
                  </a:rPr>
                  <a:t>2.Potential reduction in service due to EV range limitations</a:t>
                </a:r>
              </a:p>
              <a:p>
                <a:r>
                  <a:rPr lang="en-GB" sz="1000" dirty="0">
                    <a:solidFill>
                      <a:srgbClr val="000000"/>
                    </a:solidFill>
                    <a:latin typeface="Calibri" panose="020F0502020204030204" pitchFamily="34" charset="0"/>
                    <a:cs typeface="Calibri" panose="020F0502020204030204" pitchFamily="34" charset="0"/>
                  </a:rPr>
                  <a:t>3.Limited lifespan and replacement costs of batteries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3CFA44A-BD6C-5073-D34F-744F1C6999BC}"/>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F5065CA9-28EC-7BEB-C6D9-4A416B49982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4035D57-97F7-3E7D-A415-6F2A0523210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8F8ADDE1-A620-698A-4D8E-0E8DA07D029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9B2F79F6-93BD-6592-D6B5-96DDDF3F1CBC}"/>
                </a:ext>
              </a:extLst>
            </p:cNvPr>
            <p:cNvGrpSpPr/>
            <p:nvPr/>
          </p:nvGrpSpPr>
          <p:grpSpPr>
            <a:xfrm>
              <a:off x="3721093" y="110907"/>
              <a:ext cx="3127136" cy="4332823"/>
              <a:chOff x="3721093" y="110907"/>
              <a:chExt cx="3127136" cy="4332823"/>
            </a:xfrm>
          </p:grpSpPr>
          <p:sp>
            <p:nvSpPr>
              <p:cNvPr id="63" name="TextBox 62">
                <a:extLst>
                  <a:ext uri="{FF2B5EF4-FFF2-40B4-BE49-F238E27FC236}">
                    <a16:creationId xmlns:a16="http://schemas.microsoft.com/office/drawing/2014/main" id="{4933743F-A98A-EDAD-9D22-949C78DA6CF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859A534-D3AE-D5C2-6557-80A7761EADFA}"/>
                  </a:ext>
                </a:extLst>
              </p:cNvPr>
              <p:cNvSpPr txBox="1"/>
              <p:nvPr/>
            </p:nvSpPr>
            <p:spPr>
              <a:xfrm>
                <a:off x="3721095" y="504190"/>
                <a:ext cx="3127134" cy="393954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permeable pavement is more than permeable. In a recent flood, it became unattached in parts and floated down the street causing absolute chaos. People demand a new Mayor and the clean up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There is congestion everywhere and 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However, some locals are complaining about a lack of access to the town centre and reduced parking available.</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completes on time and has increased income for local businesses,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have been notably fewer traffic accidents in the town centre. During the last heavy rainstorm,  there was </a:t>
                </a:r>
                <a:r>
                  <a:rPr lang="en-GB" sz="1000" err="1">
                    <a:solidFill>
                      <a:srgbClr val="000000"/>
                    </a:solidFill>
                    <a:latin typeface="Calibri"/>
                    <a:cs typeface="Calibri"/>
                  </a:rPr>
                  <a:t>noticably</a:t>
                </a:r>
                <a:r>
                  <a:rPr lang="en-GB" sz="1000">
                    <a:solidFill>
                      <a:srgbClr val="000000"/>
                    </a:solidFill>
                    <a:latin typeface="Calibri"/>
                    <a:cs typeface="Calibri"/>
                  </a:rPr>
                  <a:t> less water pooling, making shopping more enjoyable.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18247847-D572-3E8A-41D2-0412093F3489}"/>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1A1A88CB-E57C-61CE-9840-2A7D7C6D2639}"/>
                  </a:ext>
                </a:extLst>
              </p:cNvPr>
              <p:cNvSpPr txBox="1"/>
              <p:nvPr/>
            </p:nvSpPr>
            <p:spPr>
              <a:xfrm>
                <a:off x="154788" y="81461"/>
                <a:ext cx="3127134" cy="553998"/>
              </a:xfrm>
              <a:prstGeom prst="rect">
                <a:avLst/>
              </a:prstGeom>
              <a:solidFill>
                <a:schemeClr val="bg1"/>
              </a:solidFill>
              <a:ln>
                <a:noFill/>
              </a:ln>
            </p:spPr>
            <p:txBody>
              <a:bodyPr wrap="square" rtlCol="0">
                <a:spAutoFit/>
              </a:bodyPr>
              <a:lstStyle/>
              <a:p>
                <a:pPr algn="ctr"/>
                <a:r>
                  <a:rPr lang="en-GB" sz="1500" b="1"/>
                  <a:t>PEDESTRIANISE THE TOWN CENTRE</a:t>
                </a:r>
              </a:p>
            </p:txBody>
          </p:sp>
          <p:sp>
            <p:nvSpPr>
              <p:cNvPr id="60" name="TextBox 59">
                <a:extLst>
                  <a:ext uri="{FF2B5EF4-FFF2-40B4-BE49-F238E27FC236}">
                    <a16:creationId xmlns:a16="http://schemas.microsoft.com/office/drawing/2014/main" id="{B12D4537-3A04-4019-93FE-71E353139C63}"/>
                  </a:ext>
                </a:extLst>
              </p:cNvPr>
              <p:cNvSpPr txBox="1"/>
              <p:nvPr/>
            </p:nvSpPr>
            <p:spPr>
              <a:xfrm>
                <a:off x="154788" y="2167733"/>
                <a:ext cx="3127135" cy="2092881"/>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Many of the locals have petitioned to pedestrianise the town with permeable pavements.</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1.Fewer traffic accidents</a:t>
                </a:r>
              </a:p>
              <a:p>
                <a:r>
                  <a:rPr lang="en-GB" sz="1000" dirty="0">
                    <a:solidFill>
                      <a:srgbClr val="000000"/>
                    </a:solidFill>
                    <a:latin typeface="Calibri"/>
                    <a:cs typeface="Calibri"/>
                  </a:rPr>
                  <a:t>2.Less air pollution</a:t>
                </a:r>
              </a:p>
              <a:p>
                <a:r>
                  <a:rPr lang="en-GB" sz="1000" dirty="0">
                    <a:solidFill>
                      <a:srgbClr val="000000"/>
                    </a:solidFill>
                    <a:latin typeface="Calibri"/>
                    <a:cs typeface="Calibri"/>
                  </a:rPr>
                  <a:t>3.Reduced flood risk</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1.Fewer on-street parking places</a:t>
                </a:r>
              </a:p>
              <a:p>
                <a:r>
                  <a:rPr lang="en-GB" sz="1000" dirty="0">
                    <a:solidFill>
                      <a:srgbClr val="000000"/>
                    </a:solidFill>
                    <a:latin typeface="Calibri"/>
                    <a:cs typeface="Calibri"/>
                  </a:rPr>
                  <a:t>2.More congestion through the town, due to the loss of the main thoroughfare</a:t>
                </a:r>
              </a:p>
              <a:p>
                <a:r>
                  <a:rPr lang="en-GB" sz="1000" dirty="0">
                    <a:solidFill>
                      <a:srgbClr val="000000"/>
                    </a:solidFill>
                    <a:latin typeface="Calibri"/>
                    <a:cs typeface="Calibri"/>
                  </a:rPr>
                  <a:t>3.Disruption whilst being converted</a:t>
                </a:r>
              </a:p>
            </p:txBody>
          </p:sp>
          <p:sp>
            <p:nvSpPr>
              <p:cNvPr id="61" name="TextBox 60">
                <a:extLst>
                  <a:ext uri="{FF2B5EF4-FFF2-40B4-BE49-F238E27FC236}">
                    <a16:creationId xmlns:a16="http://schemas.microsoft.com/office/drawing/2014/main" id="{DFDE33D6-C35A-36B2-B9F3-B0EC3DE8FE4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4" name="Picture 1">
            <a:extLst>
              <a:ext uri="{FF2B5EF4-FFF2-40B4-BE49-F238E27FC236}">
                <a16:creationId xmlns:a16="http://schemas.microsoft.com/office/drawing/2014/main" id="{8BF90434-D399-8F64-CE52-175056BB95D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5602" y="420450"/>
            <a:ext cx="2771304" cy="169773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arfree city - Wikipedia">
            <a:extLst>
              <a:ext uri="{FF2B5EF4-FFF2-40B4-BE49-F238E27FC236}">
                <a16:creationId xmlns:a16="http://schemas.microsoft.com/office/drawing/2014/main" id="{C5CA5F88-C953-E5BE-C346-6C3D0132556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7881" y="5687969"/>
            <a:ext cx="2330823" cy="1552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arge group of people walking in a shopping mall&#10;&#10;Description automatically generated">
            <a:extLst>
              <a:ext uri="{FF2B5EF4-FFF2-40B4-BE49-F238E27FC236}">
                <a16:creationId xmlns:a16="http://schemas.microsoft.com/office/drawing/2014/main" id="{BB31AA2F-05A0-FD89-F15B-2C3B87F520D4}"/>
              </a:ext>
            </a:extLst>
          </p:cNvPr>
          <p:cNvPicPr>
            <a:picLocks noChangeAspect="1"/>
          </p:cNvPicPr>
          <p:nvPr/>
        </p:nvPicPr>
        <p:blipFill>
          <a:blip r:embed="rId5"/>
          <a:stretch>
            <a:fillRect/>
          </a:stretch>
        </p:blipFill>
        <p:spPr>
          <a:xfrm>
            <a:off x="-4421377" y="5812330"/>
            <a:ext cx="3425951" cy="3429000"/>
          </a:xfrm>
          <a:prstGeom prst="rect">
            <a:avLst/>
          </a:prstGeom>
        </p:spPr>
      </p:pic>
      <p:pic>
        <p:nvPicPr>
          <p:cNvPr id="3" name="Picture 2" descr="A bus station with many buses and people&#10;&#10;Description automatically generated">
            <a:extLst>
              <a:ext uri="{FF2B5EF4-FFF2-40B4-BE49-F238E27FC236}">
                <a16:creationId xmlns:a16="http://schemas.microsoft.com/office/drawing/2014/main" id="{F6AC774E-7719-0BF6-6551-A71FC708C321}"/>
              </a:ext>
            </a:extLst>
          </p:cNvPr>
          <p:cNvPicPr>
            <a:picLocks noChangeAspect="1"/>
          </p:cNvPicPr>
          <p:nvPr/>
        </p:nvPicPr>
        <p:blipFill>
          <a:blip r:embed="rId6"/>
          <a:stretch>
            <a:fillRect/>
          </a:stretch>
        </p:blipFill>
        <p:spPr>
          <a:xfrm>
            <a:off x="-4420608" y="389319"/>
            <a:ext cx="3425951" cy="3429000"/>
          </a:xfrm>
          <a:prstGeom prst="rect">
            <a:avLst/>
          </a:prstGeom>
        </p:spPr>
      </p:pic>
    </p:spTree>
    <p:extLst>
      <p:ext uri="{BB962C8B-B14F-4D97-AF65-F5344CB8AC3E}">
        <p14:creationId xmlns:p14="http://schemas.microsoft.com/office/powerpoint/2010/main" val="206128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39262B4D-701A-35E5-597B-B234F94AD2A6}"/>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5E211A72-4C8B-2C4C-B90E-358AF84B6260}"/>
                </a:ext>
              </a:extLst>
            </p:cNvPr>
            <p:cNvGrpSpPr/>
            <p:nvPr/>
          </p:nvGrpSpPr>
          <p:grpSpPr>
            <a:xfrm>
              <a:off x="3721093" y="110907"/>
              <a:ext cx="3127136" cy="4640600"/>
              <a:chOff x="3721093" y="110907"/>
              <a:chExt cx="3127136" cy="4640600"/>
            </a:xfrm>
          </p:grpSpPr>
          <p:sp>
            <p:nvSpPr>
              <p:cNvPr id="19" name="TextBox 18">
                <a:extLst>
                  <a:ext uri="{FF2B5EF4-FFF2-40B4-BE49-F238E27FC236}">
                    <a16:creationId xmlns:a16="http://schemas.microsoft.com/office/drawing/2014/main" id="{6E2FCCE3-4795-12DB-495C-690FF221717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E44FDCF-307C-3FA9-CE8B-4CF639FFE0BF}"/>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Thew town’s largest employer, the steel mill has decided to close, leading to disturbances and job losses.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Times are tough! There has been reduced investment in the town pay 1 coin to fund new environmentally friendly incentives.  </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idea was initially not popular, but the increased taxation has been but back into the township and funded a community centre.</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local GP practices release their annual gone, and it states that the number of adults and children suffering with Asthma has greatly reduced. Receive 1 coin as a bonus.</a:t>
                </a:r>
                <a:endParaRPr lang="en-GB"/>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Polluting companies adapt and the town smog has gone. People’s physical and mental health appears to have improved. Birds return to the area.</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CEAE489E-13B4-EF50-A83F-EDDDBDF1D90D}"/>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C363381-BBC1-FD7C-9DBB-2A7D1A56E56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BAN POLLUTING COMPANIES</a:t>
                </a:r>
              </a:p>
            </p:txBody>
          </p:sp>
          <p:sp>
            <p:nvSpPr>
              <p:cNvPr id="17" name="TextBox 16">
                <a:extLst>
                  <a:ext uri="{FF2B5EF4-FFF2-40B4-BE49-F238E27FC236}">
                    <a16:creationId xmlns:a16="http://schemas.microsoft.com/office/drawing/2014/main" id="{BDE6DF70-AEC6-22F1-D851-091821B54A8C}"/>
                  </a:ext>
                </a:extLst>
              </p:cNvPr>
              <p:cNvSpPr txBox="1"/>
              <p:nvPr/>
            </p:nvSpPr>
            <p:spPr>
              <a:xfrm>
                <a:off x="154788" y="216773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council will introduce punitive taxation on polluting companies to encourage them to adapt or close.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1.Air and water quality improves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2.Fewer children diagnosed with asthma</a:t>
                </a:r>
              </a:p>
              <a:p>
                <a:r>
                  <a:rPr lang="en-GB" sz="1000" dirty="0">
                    <a:solidFill>
                      <a:srgbClr val="000000"/>
                    </a:solidFill>
                    <a:latin typeface="Calibri"/>
                    <a:cs typeface="Calibri"/>
                  </a:rPr>
                  <a:t>3.Biodiversity increases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1.Companies close and move away, rather than address their pollution issues.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2.Increased unemployment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3.Increased homelessness</a:t>
                </a:r>
                <a:endParaRPr lang="en-GB" sz="1000" dirty="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05993E3-A5BE-AED9-83DC-5502E2645E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697D3005-CBBC-B3A6-FE23-A0428CFB1C90}"/>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BCDF9EE-ECCC-972C-E52B-B25BC8054FC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637D679-6FCC-7441-F087-012448BD2F70}"/>
              </a:ext>
            </a:extLst>
          </p:cNvPr>
          <p:cNvGrpSpPr/>
          <p:nvPr/>
        </p:nvGrpSpPr>
        <p:grpSpPr>
          <a:xfrm>
            <a:off x="149465" y="5109723"/>
            <a:ext cx="6693441" cy="4772002"/>
            <a:chOff x="154788" y="41351"/>
            <a:chExt cx="6693441" cy="4772002"/>
          </a:xfrm>
        </p:grpSpPr>
        <p:grpSp>
          <p:nvGrpSpPr>
            <p:cNvPr id="55" name="Group 54">
              <a:extLst>
                <a:ext uri="{FF2B5EF4-FFF2-40B4-BE49-F238E27FC236}">
                  <a16:creationId xmlns:a16="http://schemas.microsoft.com/office/drawing/2014/main" id="{AA023641-7438-E8EC-E6B1-A354704398E7}"/>
                </a:ext>
              </a:extLst>
            </p:cNvPr>
            <p:cNvGrpSpPr/>
            <p:nvPr/>
          </p:nvGrpSpPr>
          <p:grpSpPr>
            <a:xfrm>
              <a:off x="3721093" y="41351"/>
              <a:ext cx="3127136" cy="4248491"/>
              <a:chOff x="3721093" y="41351"/>
              <a:chExt cx="3127136" cy="4248491"/>
            </a:xfrm>
          </p:grpSpPr>
          <p:sp>
            <p:nvSpPr>
              <p:cNvPr id="63" name="TextBox 62">
                <a:extLst>
                  <a:ext uri="{FF2B5EF4-FFF2-40B4-BE49-F238E27FC236}">
                    <a16:creationId xmlns:a16="http://schemas.microsoft.com/office/drawing/2014/main" id="{758D217C-62B0-D771-AA0B-8464F9EB0BE4}"/>
                  </a:ext>
                </a:extLst>
              </p:cNvPr>
              <p:cNvSpPr txBox="1"/>
              <p:nvPr/>
            </p:nvSpPr>
            <p:spPr>
              <a:xfrm>
                <a:off x="3721093" y="4135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A27A2B10-F1C5-A266-952E-6B320246FEEF}"/>
                  </a:ext>
                </a:extLst>
              </p:cNvPr>
              <p:cNvSpPr txBox="1"/>
              <p:nvPr/>
            </p:nvSpPr>
            <p:spPr>
              <a:xfrm>
                <a:off x="3721095" y="504190"/>
                <a:ext cx="3127134" cy="378565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contractor massively over-runs and then goes bankrupt.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warmly received as the ‘</a:t>
                </a:r>
                <a:r>
                  <a:rPr lang="en-GB" sz="1000" err="1">
                    <a:solidFill>
                      <a:srgbClr val="000000"/>
                    </a:solidFill>
                    <a:latin typeface="Calibri"/>
                    <a:cs typeface="Calibri"/>
                  </a:rPr>
                  <a:t>drainy</a:t>
                </a:r>
                <a:r>
                  <a:rPr lang="en-GB" sz="1000">
                    <a:solidFill>
                      <a:srgbClr val="000000"/>
                    </a:solidFill>
                    <a:latin typeface="Calibri"/>
                    <a:cs typeface="Calibri"/>
                  </a:rPr>
                  <a:t>’ smell is much less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reduces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Shortly after the project completes, there is a huge storm. Unlike previous storms, there is no run-off in the town saving the council much by not having to perform a large clean-up. </a:t>
                </a:r>
              </a:p>
              <a:p>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6404C2B9-33B2-EAE2-0944-AE084B8B1C84}"/>
                </a:ext>
              </a:extLst>
            </p:cNvPr>
            <p:cNvGrpSpPr/>
            <p:nvPr/>
          </p:nvGrpSpPr>
          <p:grpSpPr>
            <a:xfrm>
              <a:off x="154788" y="41351"/>
              <a:ext cx="3127135" cy="4772002"/>
              <a:chOff x="154788" y="41351"/>
              <a:chExt cx="3127135" cy="4772002"/>
            </a:xfrm>
          </p:grpSpPr>
          <p:sp>
            <p:nvSpPr>
              <p:cNvPr id="58" name="TextBox 57">
                <a:extLst>
                  <a:ext uri="{FF2B5EF4-FFF2-40B4-BE49-F238E27FC236}">
                    <a16:creationId xmlns:a16="http://schemas.microsoft.com/office/drawing/2014/main" id="{37973E7D-3F3A-0677-24C3-5A93EC60EABB}"/>
                  </a:ext>
                </a:extLst>
              </p:cNvPr>
              <p:cNvSpPr txBox="1"/>
              <p:nvPr/>
            </p:nvSpPr>
            <p:spPr>
              <a:xfrm>
                <a:off x="154788" y="41351"/>
                <a:ext cx="3127134" cy="323165"/>
              </a:xfrm>
              <a:prstGeom prst="rect">
                <a:avLst/>
              </a:prstGeom>
              <a:solidFill>
                <a:schemeClr val="bg1"/>
              </a:solidFill>
              <a:ln>
                <a:noFill/>
              </a:ln>
            </p:spPr>
            <p:txBody>
              <a:bodyPr wrap="square" rtlCol="0">
                <a:spAutoFit/>
              </a:bodyPr>
              <a:lstStyle/>
              <a:p>
                <a:pPr algn="ctr"/>
                <a:r>
                  <a:rPr lang="en-GB" sz="1500" b="1"/>
                  <a:t>UPDATE TOWN SEWERS</a:t>
                </a:r>
              </a:p>
            </p:txBody>
          </p:sp>
          <p:pic>
            <p:nvPicPr>
              <p:cNvPr id="59" name="Picture 58" descr="Sewage treatment - Wikipedia">
                <a:extLst>
                  <a:ext uri="{FF2B5EF4-FFF2-40B4-BE49-F238E27FC236}">
                    <a16:creationId xmlns:a16="http://schemas.microsoft.com/office/drawing/2014/main" id="{84BBDD41-15DE-EC0D-9381-579203B7DC6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43"/>
              <a:stretch/>
            </p:blipFill>
            <p:spPr bwMode="auto">
              <a:xfrm>
                <a:off x="436537" y="364516"/>
                <a:ext cx="2563635" cy="16392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9F7D2A5-38A1-1663-C574-22400431CC86}"/>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town has an aging sewer system that would benefit from rebuilding and separating storm run-off from domestic sewerage.</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1.Greatly reduce sewer overflows during heavy and prolonged rainstorms</a:t>
                </a:r>
              </a:p>
              <a:p>
                <a:r>
                  <a:rPr lang="en-GB" sz="1000" dirty="0">
                    <a:solidFill>
                      <a:srgbClr val="000000"/>
                    </a:solidFill>
                    <a:latin typeface="Calibri" panose="020F0502020204030204" pitchFamily="34" charset="0"/>
                    <a:cs typeface="Calibri" panose="020F0502020204030204" pitchFamily="34" charset="0"/>
                  </a:rPr>
                  <a:t>2.Improve water quality in rivers and estuary</a:t>
                </a:r>
              </a:p>
              <a:p>
                <a:r>
                  <a:rPr lang="en-GB" sz="1000" dirty="0">
                    <a:solidFill>
                      <a:srgbClr val="000000"/>
                    </a:solidFill>
                    <a:latin typeface="Calibri" panose="020F0502020204030204" pitchFamily="34" charset="0"/>
                    <a:cs typeface="Calibri" panose="020F0502020204030204" pitchFamily="34" charset="0"/>
                  </a:rPr>
                  <a:t>3.Reduce sewer overflow clean-up costs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to town roads as sewer is replaced</a:t>
                </a:r>
              </a:p>
              <a:p>
                <a:r>
                  <a:rPr lang="en-GB" sz="1000" dirty="0">
                    <a:solidFill>
                      <a:srgbClr val="000000"/>
                    </a:solidFill>
                    <a:latin typeface="Calibri" panose="020F0502020204030204" pitchFamily="34" charset="0"/>
                    <a:cs typeface="Calibri" panose="020F0502020204030204" pitchFamily="34" charset="0"/>
                  </a:rPr>
                  <a:t>2.Cost over-runs</a:t>
                </a:r>
              </a:p>
              <a:p>
                <a:r>
                  <a:rPr lang="en-GB" sz="1000" dirty="0">
                    <a:solidFill>
                      <a:srgbClr val="000000"/>
                    </a:solidFill>
                    <a:latin typeface="Calibri" panose="020F0502020204030204" pitchFamily="34" charset="0"/>
                    <a:cs typeface="Calibri" panose="020F0502020204030204" pitchFamily="34" charset="0"/>
                  </a:rPr>
                  <a:t>3.Would not address agricultural run-off</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BF92BCAD-1374-F0F6-92D1-9FD68F981A31}"/>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074" name="Picture 2" descr="The 3 Forms of Pollution Your Company Causes - Haughn &amp; Associates">
            <a:extLst>
              <a:ext uri="{FF2B5EF4-FFF2-40B4-BE49-F238E27FC236}">
                <a16:creationId xmlns:a16="http://schemas.microsoft.com/office/drawing/2014/main" id="{D87B3FD7-3637-0F7D-7A65-B86DB36229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1296" y="404626"/>
            <a:ext cx="2572055" cy="17115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33E3133-F3F8-87A7-5DC6-133AE6C09734}"/>
              </a:ext>
            </a:extLst>
          </p:cNvPr>
          <p:cNvPicPr>
            <a:picLocks noChangeAspect="1"/>
          </p:cNvPicPr>
          <p:nvPr/>
        </p:nvPicPr>
        <p:blipFill>
          <a:blip r:embed="rId5"/>
          <a:stretch>
            <a:fillRect/>
          </a:stretch>
        </p:blipFill>
        <p:spPr>
          <a:xfrm>
            <a:off x="-3949640" y="87132"/>
            <a:ext cx="3425951" cy="3429000"/>
          </a:xfrm>
          <a:prstGeom prst="rect">
            <a:avLst/>
          </a:prstGeom>
        </p:spPr>
      </p:pic>
      <p:pic>
        <p:nvPicPr>
          <p:cNvPr id="3" name="Picture 2" descr="A factory with smokestacks and a river&#10;&#10;Description automatically generated">
            <a:extLst>
              <a:ext uri="{FF2B5EF4-FFF2-40B4-BE49-F238E27FC236}">
                <a16:creationId xmlns:a16="http://schemas.microsoft.com/office/drawing/2014/main" id="{31E5226C-9130-EC79-BC46-F6EF5F664367}"/>
              </a:ext>
            </a:extLst>
          </p:cNvPr>
          <p:cNvPicPr>
            <a:picLocks noChangeAspect="1"/>
          </p:cNvPicPr>
          <p:nvPr/>
        </p:nvPicPr>
        <p:blipFill>
          <a:blip r:embed="rId6"/>
          <a:stretch>
            <a:fillRect/>
          </a:stretch>
        </p:blipFill>
        <p:spPr>
          <a:xfrm>
            <a:off x="7362281" y="85130"/>
            <a:ext cx="3425951" cy="3429000"/>
          </a:xfrm>
          <a:prstGeom prst="rect">
            <a:avLst/>
          </a:prstGeom>
        </p:spPr>
      </p:pic>
      <p:pic>
        <p:nvPicPr>
          <p:cNvPr id="4" name="Picture 3">
            <a:extLst>
              <a:ext uri="{FF2B5EF4-FFF2-40B4-BE49-F238E27FC236}">
                <a16:creationId xmlns:a16="http://schemas.microsoft.com/office/drawing/2014/main" id="{8880A854-E3FF-4457-5B24-9D67CAE6389F}"/>
              </a:ext>
            </a:extLst>
          </p:cNvPr>
          <p:cNvPicPr>
            <a:picLocks noChangeAspect="1"/>
          </p:cNvPicPr>
          <p:nvPr/>
        </p:nvPicPr>
        <p:blipFill>
          <a:blip r:embed="rId7"/>
          <a:stretch>
            <a:fillRect/>
          </a:stretch>
        </p:blipFill>
        <p:spPr>
          <a:xfrm>
            <a:off x="-7234326" y="4473054"/>
            <a:ext cx="3427863" cy="3429000"/>
          </a:xfrm>
          <a:prstGeom prst="rect">
            <a:avLst/>
          </a:prstGeom>
        </p:spPr>
      </p:pic>
      <p:pic>
        <p:nvPicPr>
          <p:cNvPr id="5" name="Picture 4">
            <a:extLst>
              <a:ext uri="{FF2B5EF4-FFF2-40B4-BE49-F238E27FC236}">
                <a16:creationId xmlns:a16="http://schemas.microsoft.com/office/drawing/2014/main" id="{C051A6ED-6871-816B-905F-C94D34056ECC}"/>
              </a:ext>
            </a:extLst>
          </p:cNvPr>
          <p:cNvPicPr>
            <a:picLocks noChangeAspect="1"/>
          </p:cNvPicPr>
          <p:nvPr/>
        </p:nvPicPr>
        <p:blipFill>
          <a:blip r:embed="rId8"/>
          <a:stretch>
            <a:fillRect/>
          </a:stretch>
        </p:blipFill>
        <p:spPr>
          <a:xfrm>
            <a:off x="-3428432" y="4480446"/>
            <a:ext cx="3427863" cy="3429000"/>
          </a:xfrm>
          <a:prstGeom prst="rect">
            <a:avLst/>
          </a:prstGeom>
        </p:spPr>
      </p:pic>
      <p:pic>
        <p:nvPicPr>
          <p:cNvPr id="6" name="Picture 5">
            <a:extLst>
              <a:ext uri="{FF2B5EF4-FFF2-40B4-BE49-F238E27FC236}">
                <a16:creationId xmlns:a16="http://schemas.microsoft.com/office/drawing/2014/main" id="{4C38CF43-DD75-2602-790A-358D16FB65D3}"/>
              </a:ext>
            </a:extLst>
          </p:cNvPr>
          <p:cNvPicPr>
            <a:picLocks noChangeAspect="1"/>
          </p:cNvPicPr>
          <p:nvPr/>
        </p:nvPicPr>
        <p:blipFill>
          <a:blip r:embed="rId9"/>
          <a:stretch>
            <a:fillRect/>
          </a:stretch>
        </p:blipFill>
        <p:spPr>
          <a:xfrm>
            <a:off x="7693648" y="4946176"/>
            <a:ext cx="3427863" cy="3429000"/>
          </a:xfrm>
          <a:prstGeom prst="rect">
            <a:avLst/>
          </a:prstGeom>
        </p:spPr>
      </p:pic>
    </p:spTree>
    <p:extLst>
      <p:ext uri="{BB962C8B-B14F-4D97-AF65-F5344CB8AC3E}">
        <p14:creationId xmlns:p14="http://schemas.microsoft.com/office/powerpoint/2010/main" val="412811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ABF3-8479-B062-8151-8C8A0049C37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F1D796E5-F374-0F0F-6A02-7FF39A4A81AD}"/>
              </a:ext>
            </a:extLst>
          </p:cNvPr>
          <p:cNvGrpSpPr/>
          <p:nvPr/>
        </p:nvGrpSpPr>
        <p:grpSpPr>
          <a:xfrm>
            <a:off x="159236" y="89424"/>
            <a:ext cx="6693441" cy="4731892"/>
            <a:chOff x="154788" y="81461"/>
            <a:chExt cx="6693441" cy="4731892"/>
          </a:xfrm>
        </p:grpSpPr>
        <p:grpSp>
          <p:nvGrpSpPr>
            <p:cNvPr id="51" name="Group 50">
              <a:extLst>
                <a:ext uri="{FF2B5EF4-FFF2-40B4-BE49-F238E27FC236}">
                  <a16:creationId xmlns:a16="http://schemas.microsoft.com/office/drawing/2014/main" id="{D956E48E-5130-7799-6A5F-0CCA4C7C927B}"/>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EB55A3B9-E095-1048-92D4-D98D35DC800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35FD26-6CF8-1FDC-61CD-3C4D2AF0E3B4}"/>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There is a sewage outbreak and the whole wild swimming group contract a combination of  E.coli, Cholera, Hepatitis-A  and Salmonella . People demand a new Mayor and to compensate the swimmers loose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Hardly anyone joins the club. Lose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group is expanding slowly – the group meet once a week and can be seen in the sea on a Saturday  morning.</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group is exceptionally popular and has  doubled in-size .You gain more funding to start a surf life-saving club.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Aptos"/>
                    <a:ea typeface="Calibri"/>
                    <a:cs typeface="Calibri"/>
                  </a:rPr>
                  <a:t>Wild swimming has become a popular pastime with people travelling from out of the region for swim-cations.</a:t>
                </a:r>
                <a:r>
                  <a:rPr lang="en-GB" sz="1000">
                    <a:solidFill>
                      <a:srgbClr val="000000"/>
                    </a:solidFill>
                    <a:ea typeface="+mn-lt"/>
                    <a:cs typeface="+mn-lt"/>
                  </a:rPr>
                  <a:t> Water quality has also improved. As a result, you have been selected to host the regions Triathlon event. Receive 2 coins.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86D28CD8-BFE4-0582-ECCA-7EA1FB5D2643}"/>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3F19C04D-A068-42EF-1F23-AFF3B9B8E11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SUPPORT WILD SWIMMING</a:t>
                </a:r>
              </a:p>
            </p:txBody>
          </p:sp>
          <p:sp>
            <p:nvSpPr>
              <p:cNvPr id="17" name="TextBox 16">
                <a:extLst>
                  <a:ext uri="{FF2B5EF4-FFF2-40B4-BE49-F238E27FC236}">
                    <a16:creationId xmlns:a16="http://schemas.microsoft.com/office/drawing/2014/main" id="{15C73634-132B-9E8D-6280-30686DDFD314}"/>
                  </a:ext>
                </a:extLst>
              </p:cNvPr>
              <p:cNvSpPr txBox="1"/>
              <p:nvPr/>
            </p:nvSpPr>
            <p:spPr>
              <a:xfrm>
                <a:off x="154788" y="2167733"/>
                <a:ext cx="3127135" cy="2254463"/>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A local wild swimming group are seeking funding. They want to popularise the mental and physical wellbeing benefits for the community.</a:t>
                </a:r>
              </a:p>
              <a:p>
                <a:endParaRPr lang="en-GB" sz="1000" dirty="0">
                  <a:latin typeface="Calibri"/>
                  <a:cs typeface="Calibri"/>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awareness on water pollution issues</a:t>
                </a:r>
              </a:p>
              <a:p>
                <a:r>
                  <a:rPr lang="en-GB" sz="1000" dirty="0">
                    <a:solidFill>
                      <a:srgbClr val="000000"/>
                    </a:solidFill>
                    <a:latin typeface="Calibri"/>
                    <a:ea typeface="Calibri"/>
                    <a:cs typeface="Calibri"/>
                  </a:rPr>
                  <a:t>2.People get to enjoy swimming in nature</a:t>
                </a:r>
              </a:p>
              <a:p>
                <a:r>
                  <a:rPr lang="en-GB" sz="1000" dirty="0">
                    <a:solidFill>
                      <a:srgbClr val="000000"/>
                    </a:solidFill>
                    <a:latin typeface="Calibri"/>
                    <a:ea typeface="Calibri"/>
                    <a:cs typeface="Calibri"/>
                  </a:rPr>
                  <a:t>3.Low-cost activity for all</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1.Drowning</a:t>
                </a:r>
              </a:p>
              <a:p>
                <a:r>
                  <a:rPr lang="en-GB" sz="1000" dirty="0"/>
                  <a:t>2.Wild swimming may create environmental activists</a:t>
                </a:r>
              </a:p>
              <a:p>
                <a:r>
                  <a:rPr lang="en-GB" sz="1000" dirty="0"/>
                  <a:t>3.Will highlight issues with water quality and agricultural run-off</a:t>
                </a:r>
              </a:p>
            </p:txBody>
          </p:sp>
          <p:sp>
            <p:nvSpPr>
              <p:cNvPr id="23" name="TextBox 22">
                <a:extLst>
                  <a:ext uri="{FF2B5EF4-FFF2-40B4-BE49-F238E27FC236}">
                    <a16:creationId xmlns:a16="http://schemas.microsoft.com/office/drawing/2014/main" id="{3B90A3E9-F715-7B79-4A53-A7198CC15AB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426FE6C3-3FD8-7C37-AF8F-57ADAD697C5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8CF9C3E-EBC5-7172-A3D8-E3205F29167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5E912BB8-2F0D-0833-3A5A-DE8361031693}"/>
              </a:ext>
            </a:extLst>
          </p:cNvPr>
          <p:cNvGrpSpPr/>
          <p:nvPr/>
        </p:nvGrpSpPr>
        <p:grpSpPr>
          <a:xfrm>
            <a:off x="149465" y="5149832"/>
            <a:ext cx="6693441" cy="4731893"/>
            <a:chOff x="154788" y="81460"/>
            <a:chExt cx="6693441" cy="4731893"/>
          </a:xfrm>
        </p:grpSpPr>
        <p:grpSp>
          <p:nvGrpSpPr>
            <p:cNvPr id="55" name="Group 54">
              <a:extLst>
                <a:ext uri="{FF2B5EF4-FFF2-40B4-BE49-F238E27FC236}">
                  <a16:creationId xmlns:a16="http://schemas.microsoft.com/office/drawing/2014/main" id="{4330DAF2-C501-FCBA-89CB-559E50027A18}"/>
                </a:ext>
              </a:extLst>
            </p:cNvPr>
            <p:cNvGrpSpPr/>
            <p:nvPr/>
          </p:nvGrpSpPr>
          <p:grpSpPr>
            <a:xfrm>
              <a:off x="3721093" y="81460"/>
              <a:ext cx="3127136" cy="4429197"/>
              <a:chOff x="3721093" y="81460"/>
              <a:chExt cx="3127136" cy="4429197"/>
            </a:xfrm>
          </p:grpSpPr>
          <p:sp>
            <p:nvSpPr>
              <p:cNvPr id="63" name="TextBox 62">
                <a:extLst>
                  <a:ext uri="{FF2B5EF4-FFF2-40B4-BE49-F238E27FC236}">
                    <a16:creationId xmlns:a16="http://schemas.microsoft.com/office/drawing/2014/main" id="{237766D4-4E1C-F2E0-BD1C-9A842D5E9CBB}"/>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54F2D5E9-70C1-4A5C-F41F-CABCD972C54D}"/>
                  </a:ext>
                </a:extLst>
              </p:cNvPr>
              <p:cNvSpPr txBox="1"/>
              <p:nvPr/>
            </p:nvSpPr>
            <p:spPr>
              <a:xfrm>
                <a:off x="3721095" y="324896"/>
                <a:ext cx="3127134" cy="4185761"/>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 The water quality did not pass the needed checks, and none of the water can be used. </a:t>
                </a:r>
                <a:r>
                  <a:rPr lang="en-GB" sz="105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ea typeface="Calibri"/>
                    <a:cs typeface="Calibri"/>
                  </a:rPr>
                  <a:t>Traffic in the town has become much worse due to transporting all the water. There are potholes everywhere and you have some very disgruntled locals. It costs 1 coin to repair the roads.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effects of a hot and dry summer have been offset through the water. While not a perfect solution, it has had a positive effect.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ea typeface="Calibri"/>
                    <a:cs typeface="Calibri"/>
                  </a:rPr>
                  <a:t>Despite a hot and dry summer, there are adequate water reserves and tourism benefits. Receive 1 coin. </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Despite a very hot and dry summer, there’s more than enough water bringing in lots of tourists from other drier areas. </a:t>
                </a:r>
              </a:p>
              <a:p>
                <a:r>
                  <a:rPr lang="en-GB" sz="1000">
                    <a:solidFill>
                      <a:srgbClr val="000000"/>
                    </a:solidFill>
                    <a:latin typeface="Calibri"/>
                    <a:ea typeface="Calibri"/>
                    <a:cs typeface="Calibri"/>
                  </a:rPr>
                  <a:t>Receive 2 coins.</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6C0FA8FB-0694-C77C-ADCB-27953CE981C3}"/>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61535171-3FFA-06F3-2196-23DF7645C09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BUY-IN DRINKING WATER</a:t>
                </a:r>
              </a:p>
            </p:txBody>
          </p:sp>
          <p:sp>
            <p:nvSpPr>
              <p:cNvPr id="60" name="TextBox 59">
                <a:extLst>
                  <a:ext uri="{FF2B5EF4-FFF2-40B4-BE49-F238E27FC236}">
                    <a16:creationId xmlns:a16="http://schemas.microsoft.com/office/drawing/2014/main" id="{F07AEDFA-2197-B24F-3092-1BA345BCEDE4}"/>
                  </a:ext>
                </a:extLst>
              </p:cNvPr>
              <p:cNvSpPr txBox="1"/>
              <p:nvPr/>
            </p:nvSpPr>
            <p:spPr>
              <a:xfrm>
                <a:off x="154788" y="2167733"/>
                <a:ext cx="3127135" cy="1938992"/>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council can buy-in water from another country to address limited supply issues during the summer.</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1.Dependable supply of quality water</a:t>
                </a:r>
              </a:p>
              <a:p>
                <a:r>
                  <a:rPr lang="en-GB" sz="1000" dirty="0">
                    <a:solidFill>
                      <a:srgbClr val="000000"/>
                    </a:solidFill>
                    <a:latin typeface="Calibri" panose="020F0502020204030204" pitchFamily="34" charset="0"/>
                    <a:cs typeface="Calibri" panose="020F0502020204030204" pitchFamily="34" charset="0"/>
                  </a:rPr>
                  <a:t>2.Cheaper than addressing current local supply issues</a:t>
                </a:r>
              </a:p>
              <a:p>
                <a:r>
                  <a:rPr lang="en-GB" sz="1000" dirty="0">
                    <a:solidFill>
                      <a:srgbClr val="000000"/>
                    </a:solidFill>
                    <a:latin typeface="Calibri" panose="020F0502020204030204" pitchFamily="34" charset="0"/>
                    <a:cs typeface="Calibri" panose="020F0502020204030204" pitchFamily="34" charset="0"/>
                  </a:rPr>
                  <a:t>3.Popular brand of water</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1.Pollution associated with transporting water</a:t>
                </a:r>
              </a:p>
              <a:p>
                <a:r>
                  <a:rPr lang="en-GB" sz="1000" dirty="0">
                    <a:solidFill>
                      <a:srgbClr val="000000"/>
                    </a:solidFill>
                    <a:latin typeface="Calibri" panose="020F0502020204030204" pitchFamily="34" charset="0"/>
                    <a:cs typeface="Calibri" panose="020F0502020204030204" pitchFamily="34" charset="0"/>
                  </a:rPr>
                  <a:t>2.Public relations issues</a:t>
                </a:r>
              </a:p>
              <a:p>
                <a:r>
                  <a:rPr lang="en-GB" sz="1000" dirty="0">
                    <a:solidFill>
                      <a:srgbClr val="000000"/>
                    </a:solidFill>
                    <a:latin typeface="Calibri" panose="020F0502020204030204" pitchFamily="34" charset="0"/>
                    <a:cs typeface="Calibri" panose="020F0502020204030204" pitchFamily="34" charset="0"/>
                  </a:rPr>
                  <a:t>3.Impact on current local supply capabilities</a:t>
                </a:r>
              </a:p>
            </p:txBody>
          </p:sp>
          <p:sp>
            <p:nvSpPr>
              <p:cNvPr id="61" name="TextBox 60">
                <a:extLst>
                  <a:ext uri="{FF2B5EF4-FFF2-40B4-BE49-F238E27FC236}">
                    <a16:creationId xmlns:a16="http://schemas.microsoft.com/office/drawing/2014/main" id="{52C1C351-EB1D-9ED2-737B-085283BEC233}"/>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Wild Swimming in Shetland — Airtask Group">
            <a:extLst>
              <a:ext uri="{FF2B5EF4-FFF2-40B4-BE49-F238E27FC236}">
                <a16:creationId xmlns:a16="http://schemas.microsoft.com/office/drawing/2014/main" id="{F6B9A6FA-DEF6-1A64-8BD8-A7CB1ABFED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11" y="461189"/>
            <a:ext cx="2688840" cy="1638821"/>
          </a:xfrm>
          <a:prstGeom prst="rect">
            <a:avLst/>
          </a:prstGeom>
          <a:ln>
            <a:noFill/>
          </a:ln>
        </p:spPr>
      </p:pic>
      <p:pic>
        <p:nvPicPr>
          <p:cNvPr id="4" name="Picture 4" descr="BPA in Plastic Water Bottles: Get the Facts | Facts About BPA">
            <a:extLst>
              <a:ext uri="{FF2B5EF4-FFF2-40B4-BE49-F238E27FC236}">
                <a16:creationId xmlns:a16="http://schemas.microsoft.com/office/drawing/2014/main" id="{D7E54547-8161-E19C-1D87-E282A8684E9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9629" y="5518434"/>
            <a:ext cx="1662114" cy="15407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people in a pool of water with Jiuzhaigou in the background&#10;&#10;Description automatically generated">
            <a:extLst>
              <a:ext uri="{FF2B5EF4-FFF2-40B4-BE49-F238E27FC236}">
                <a16:creationId xmlns:a16="http://schemas.microsoft.com/office/drawing/2014/main" id="{D327D088-05AD-6672-79C2-725A86D58DF2}"/>
              </a:ext>
            </a:extLst>
          </p:cNvPr>
          <p:cNvPicPr>
            <a:picLocks noChangeAspect="1"/>
          </p:cNvPicPr>
          <p:nvPr/>
        </p:nvPicPr>
        <p:blipFill>
          <a:blip r:embed="rId5"/>
          <a:stretch>
            <a:fillRect/>
          </a:stretch>
        </p:blipFill>
        <p:spPr>
          <a:xfrm>
            <a:off x="7388479" y="609997"/>
            <a:ext cx="3425951" cy="3429000"/>
          </a:xfrm>
          <a:prstGeom prst="rect">
            <a:avLst/>
          </a:prstGeom>
        </p:spPr>
      </p:pic>
      <p:pic>
        <p:nvPicPr>
          <p:cNvPr id="5" name="Picture 4" descr="A group of people in a pool&#10;&#10;Description automatically generated">
            <a:extLst>
              <a:ext uri="{FF2B5EF4-FFF2-40B4-BE49-F238E27FC236}">
                <a16:creationId xmlns:a16="http://schemas.microsoft.com/office/drawing/2014/main" id="{6C4C2DD6-62B9-6932-A5BD-E0FEC24E6412}"/>
              </a:ext>
            </a:extLst>
          </p:cNvPr>
          <p:cNvPicPr>
            <a:picLocks noChangeAspect="1"/>
          </p:cNvPicPr>
          <p:nvPr/>
        </p:nvPicPr>
        <p:blipFill>
          <a:blip r:embed="rId6"/>
          <a:stretch>
            <a:fillRect/>
          </a:stretch>
        </p:blipFill>
        <p:spPr>
          <a:xfrm>
            <a:off x="-4739414" y="455255"/>
            <a:ext cx="3425951" cy="3429000"/>
          </a:xfrm>
          <a:prstGeom prst="rect">
            <a:avLst/>
          </a:prstGeom>
        </p:spPr>
      </p:pic>
      <p:pic>
        <p:nvPicPr>
          <p:cNvPr id="6" name="Picture 5" descr="A person pouring water into a glass&#10;&#10;Description automatically generated">
            <a:extLst>
              <a:ext uri="{FF2B5EF4-FFF2-40B4-BE49-F238E27FC236}">
                <a16:creationId xmlns:a16="http://schemas.microsoft.com/office/drawing/2014/main" id="{E60AD3DA-0F7D-C535-7EB4-A3EDEE6A7778}"/>
              </a:ext>
            </a:extLst>
          </p:cNvPr>
          <p:cNvPicPr>
            <a:picLocks noChangeAspect="1"/>
          </p:cNvPicPr>
          <p:nvPr/>
        </p:nvPicPr>
        <p:blipFill>
          <a:blip r:embed="rId7"/>
          <a:stretch>
            <a:fillRect/>
          </a:stretch>
        </p:blipFill>
        <p:spPr>
          <a:xfrm>
            <a:off x="-4522222" y="5596041"/>
            <a:ext cx="3425951" cy="3429000"/>
          </a:xfrm>
          <a:prstGeom prst="rect">
            <a:avLst/>
          </a:prstGeom>
        </p:spPr>
      </p:pic>
    </p:spTree>
    <p:extLst>
      <p:ext uri="{BB962C8B-B14F-4D97-AF65-F5344CB8AC3E}">
        <p14:creationId xmlns:p14="http://schemas.microsoft.com/office/powerpoint/2010/main" val="67503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BCCD-CE11-54B2-E6BD-AD30F7F57C4A}"/>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A0AEC92-DB34-814D-A613-EB94519D16CD}"/>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100D5BF-F2AB-1BCE-5F82-B6E59BAABEFF}"/>
                </a:ext>
              </a:extLst>
            </p:cNvPr>
            <p:cNvGrpSpPr/>
            <p:nvPr/>
          </p:nvGrpSpPr>
          <p:grpSpPr>
            <a:xfrm>
              <a:off x="3721093" y="110907"/>
              <a:ext cx="3127136" cy="4355906"/>
              <a:chOff x="3721093" y="110907"/>
              <a:chExt cx="3127136" cy="4355906"/>
            </a:xfrm>
          </p:grpSpPr>
          <p:sp>
            <p:nvSpPr>
              <p:cNvPr id="19" name="TextBox 18">
                <a:extLst>
                  <a:ext uri="{FF2B5EF4-FFF2-40B4-BE49-F238E27FC236}">
                    <a16:creationId xmlns:a16="http://schemas.microsoft.com/office/drawing/2014/main" id="{5E5683A8-5B7B-7DC8-0817-85BACD001F0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CDD102D4-C4C2-1D67-32F8-F607663A0B84}"/>
                  </a:ext>
                </a:extLst>
              </p:cNvPr>
              <p:cNvSpPr txBox="1"/>
              <p:nvPr/>
            </p:nvSpPr>
            <p:spPr>
              <a:xfrm>
                <a:off x="3721095" y="504190"/>
                <a:ext cx="3127134" cy="396262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inexpensive windfarm isn’t of good quality; one of the turbines falls on some local housing during a storm. No one was hurt, but the council has a large insurance claim to deal with. People demand a new Mayor. Pay 2 coin to settle the claim.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Windy hill has the wrong kind of wind for the windfarm and requires new generators to work ‘as designed’. They will cost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wind farm works and produces electricity, but windy hill doesn’t seem to be windy enough to make excess power.</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wind farm delivers enough excess production, you can sell it to the local electric company.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The turbines work so well you can afford to build another on the other side of town. You are on target to becoming carbon neutral by 2050. Receive 2 coins.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7DE808D2-0F71-B30C-BCF0-683D1B2BFAF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C68ABAA2-6AB7-2762-30D9-B95CE47F06C3}"/>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WIND FARM</a:t>
                </a:r>
              </a:p>
            </p:txBody>
          </p:sp>
          <p:sp>
            <p:nvSpPr>
              <p:cNvPr id="17" name="TextBox 16">
                <a:extLst>
                  <a:ext uri="{FF2B5EF4-FFF2-40B4-BE49-F238E27FC236}">
                    <a16:creationId xmlns:a16="http://schemas.microsoft.com/office/drawing/2014/main" id="{88F72B35-4774-D5F8-AA94-55973AD83D44}"/>
                  </a:ext>
                </a:extLst>
              </p:cNvPr>
              <p:cNvSpPr txBox="1"/>
              <p:nvPr/>
            </p:nvSpPr>
            <p:spPr>
              <a:xfrm>
                <a:off x="154788" y="2167733"/>
                <a:ext cx="3127135" cy="1785104"/>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 council will build a windfarm on the windy hill overlooking the town. </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1.Environmentally friendly, working towards net zero</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2.Free energy once installed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3.Electricity companies will buy excess production</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1.Expensive to implement</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2.May ruin the view</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3.Not always in use as it requires wind</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2890B6F-2CCB-47EB-A64B-E8713F3E232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35A8B120-3E16-75B4-C861-B36D157BEAD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F85A296-7F17-2CAF-E55B-F1675641B42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C79482F-FCA7-8AB4-FD76-27F0348C1281}"/>
              </a:ext>
            </a:extLst>
          </p:cNvPr>
          <p:cNvGrpSpPr/>
          <p:nvPr/>
        </p:nvGrpSpPr>
        <p:grpSpPr>
          <a:xfrm>
            <a:off x="149465" y="5085242"/>
            <a:ext cx="6693441" cy="4796483"/>
            <a:chOff x="154788" y="16870"/>
            <a:chExt cx="6693441" cy="4796483"/>
          </a:xfrm>
        </p:grpSpPr>
        <p:grpSp>
          <p:nvGrpSpPr>
            <p:cNvPr id="55" name="Group 54">
              <a:extLst>
                <a:ext uri="{FF2B5EF4-FFF2-40B4-BE49-F238E27FC236}">
                  <a16:creationId xmlns:a16="http://schemas.microsoft.com/office/drawing/2014/main" id="{9320E806-C68A-9FCD-F3C5-7D088A364EF7}"/>
                </a:ext>
              </a:extLst>
            </p:cNvPr>
            <p:cNvGrpSpPr/>
            <p:nvPr/>
          </p:nvGrpSpPr>
          <p:grpSpPr>
            <a:xfrm>
              <a:off x="3721093" y="16870"/>
              <a:ext cx="3127136" cy="4020469"/>
              <a:chOff x="3721093" y="16870"/>
              <a:chExt cx="3127136" cy="4020469"/>
            </a:xfrm>
          </p:grpSpPr>
          <p:sp>
            <p:nvSpPr>
              <p:cNvPr id="63" name="TextBox 62">
                <a:extLst>
                  <a:ext uri="{FF2B5EF4-FFF2-40B4-BE49-F238E27FC236}">
                    <a16:creationId xmlns:a16="http://schemas.microsoft.com/office/drawing/2014/main" id="{124EB8F7-1EBF-1C6D-6772-15B9A4089403}"/>
                  </a:ext>
                </a:extLst>
              </p:cNvPr>
              <p:cNvSpPr txBox="1"/>
              <p:nvPr/>
            </p:nvSpPr>
            <p:spPr>
              <a:xfrm>
                <a:off x="3721093" y="1687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1311DBCC-CC04-C3F2-8C0F-6D0BA8758B26}"/>
                  </a:ext>
                </a:extLst>
              </p:cNvPr>
              <p:cNvSpPr txBox="1"/>
              <p:nvPr/>
            </p:nvSpPr>
            <p:spPr>
              <a:xfrm>
                <a:off x="3721095" y="405576"/>
                <a:ext cx="3127134" cy="363176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electric generator fails and there is a massive explosion.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Unfortunately, you didn’t provide the correct training for workers and  number suffer burns from the steam produced.  Pay 1 coin for the additional training.</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producing usable energy.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reduced energy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has been a significant reduction in the waste going to landfill and you have managed to produce enough energy to fuel all of your public transport vehicles.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234BBB87-1234-063E-5F5D-E4D511A25EE1}"/>
                </a:ext>
              </a:extLst>
            </p:cNvPr>
            <p:cNvGrpSpPr/>
            <p:nvPr/>
          </p:nvGrpSpPr>
          <p:grpSpPr>
            <a:xfrm>
              <a:off x="154788" y="16870"/>
              <a:ext cx="3206418" cy="4796483"/>
              <a:chOff x="154788" y="16870"/>
              <a:chExt cx="3206418" cy="4796483"/>
            </a:xfrm>
          </p:grpSpPr>
          <p:sp>
            <p:nvSpPr>
              <p:cNvPr id="58" name="TextBox 57">
                <a:extLst>
                  <a:ext uri="{FF2B5EF4-FFF2-40B4-BE49-F238E27FC236}">
                    <a16:creationId xmlns:a16="http://schemas.microsoft.com/office/drawing/2014/main" id="{D9A343ED-310B-4A35-E633-A7DAB680DA3A}"/>
                  </a:ext>
                </a:extLst>
              </p:cNvPr>
              <p:cNvSpPr txBox="1"/>
              <p:nvPr/>
            </p:nvSpPr>
            <p:spPr>
              <a:xfrm>
                <a:off x="154788" y="16870"/>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WASTE TO ENERGY</a:t>
                </a:r>
              </a:p>
            </p:txBody>
          </p:sp>
          <p:sp>
            <p:nvSpPr>
              <p:cNvPr id="60" name="TextBox 59">
                <a:extLst>
                  <a:ext uri="{FF2B5EF4-FFF2-40B4-BE49-F238E27FC236}">
                    <a16:creationId xmlns:a16="http://schemas.microsoft.com/office/drawing/2014/main" id="{F11B0355-AB9F-C75C-12BB-C3FA63DD0D31}"/>
                  </a:ext>
                </a:extLst>
              </p:cNvPr>
              <p:cNvSpPr txBox="1"/>
              <p:nvPr/>
            </p:nvSpPr>
            <p:spPr>
              <a:xfrm>
                <a:off x="154788" y="2167733"/>
                <a:ext cx="3206418"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council are contemplating building a waste-to-energy site to convert waste to usable energy, such as electricity, heat or transport fuels.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1.Avoids landfill reduced waste volume by about 87%</a:t>
                </a:r>
              </a:p>
              <a:p>
                <a:r>
                  <a:rPr lang="en-GB" sz="1000" dirty="0">
                    <a:solidFill>
                      <a:srgbClr val="000000"/>
                    </a:solidFill>
                    <a:latin typeface="Calibri"/>
                    <a:cs typeface="Calibri"/>
                  </a:rPr>
                  <a:t>2.</a:t>
                </a:r>
                <a:r>
                  <a:rPr lang="en-GB" sz="1000" dirty="0">
                    <a:solidFill>
                      <a:srgbClr val="000000"/>
                    </a:solidFill>
                    <a:latin typeface="Calibri"/>
                    <a:ea typeface="+mn-lt"/>
                    <a:cs typeface="Calibri"/>
                  </a:rPr>
                  <a:t>O</a:t>
                </a:r>
                <a:r>
                  <a:rPr lang="en-GB" sz="1000" dirty="0">
                    <a:solidFill>
                      <a:srgbClr val="000000"/>
                    </a:solidFill>
                    <a:ea typeface="+mn-lt"/>
                    <a:cs typeface="+mn-lt"/>
                  </a:rPr>
                  <a:t>pportunity to recover valuable resources such      as metals post-incineration</a:t>
                </a:r>
              </a:p>
              <a:p>
                <a:r>
                  <a:rPr lang="en-GB" sz="1000" dirty="0">
                    <a:solidFill>
                      <a:srgbClr val="000000"/>
                    </a:solidFill>
                    <a:latin typeface="Calibri"/>
                    <a:cs typeface="Calibri"/>
                  </a:rPr>
                  <a:t>3.</a:t>
                </a:r>
                <a:r>
                  <a:rPr lang="en-GB" sz="1000" dirty="0">
                    <a:solidFill>
                      <a:srgbClr val="000000"/>
                    </a:solidFill>
                    <a:latin typeface="Calibri"/>
                    <a:ea typeface="+mn-lt"/>
                    <a:cs typeface="Calibri"/>
                  </a:rPr>
                  <a:t>B</a:t>
                </a:r>
                <a:r>
                  <a:rPr lang="en-GB" sz="1000" dirty="0">
                    <a:solidFill>
                      <a:srgbClr val="000000"/>
                    </a:solidFill>
                    <a:ea typeface="+mn-lt"/>
                    <a:cs typeface="+mn-lt"/>
                  </a:rPr>
                  <a:t>etter than traditional incineration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ea typeface="+mn-lt"/>
                    <a:cs typeface="+mn-lt"/>
                  </a:rPr>
                  <a:t>1.High CO2 emissions</a:t>
                </a:r>
                <a:endParaRPr lang="en-GB" sz="1000" dirty="0">
                  <a:solidFill>
                    <a:srgbClr val="000000"/>
                  </a:solidFill>
                  <a:latin typeface="Calibri"/>
                  <a:cs typeface="Calibri"/>
                </a:endParaRPr>
              </a:p>
              <a:p>
                <a:r>
                  <a:rPr lang="en-GB" sz="1000" dirty="0">
                    <a:solidFill>
                      <a:srgbClr val="000000"/>
                    </a:solidFill>
                    <a:latin typeface="Calibri"/>
                    <a:cs typeface="Calibri"/>
                  </a:rPr>
                  <a:t>2.</a:t>
                </a:r>
                <a:r>
                  <a:rPr lang="en-GB" sz="1000" dirty="0">
                    <a:solidFill>
                      <a:srgbClr val="000000"/>
                    </a:solidFill>
                    <a:ea typeface="+mn-lt"/>
                    <a:cs typeface="+mn-lt"/>
                  </a:rPr>
                  <a:t>It fuels an unregulated waste trade</a:t>
                </a:r>
              </a:p>
              <a:p>
                <a:r>
                  <a:rPr lang="en-GB" sz="1000" dirty="0">
                    <a:solidFill>
                      <a:srgbClr val="000000"/>
                    </a:solidFill>
                    <a:latin typeface="Calibri"/>
                    <a:cs typeface="Calibri"/>
                  </a:rPr>
                  <a:t>3.</a:t>
                </a:r>
                <a:r>
                  <a:rPr lang="en-GB" sz="1000" dirty="0">
                    <a:solidFill>
                      <a:srgbClr val="000000"/>
                    </a:solidFill>
                    <a:latin typeface="Calibri"/>
                    <a:ea typeface="+mn-lt"/>
                    <a:cs typeface="Calibri"/>
                  </a:rPr>
                  <a:t>D</a:t>
                </a:r>
                <a:r>
                  <a:rPr lang="en-GB" sz="1000" dirty="0">
                    <a:solidFill>
                      <a:srgbClr val="000000"/>
                    </a:solidFill>
                    <a:ea typeface="+mn-lt"/>
                    <a:cs typeface="+mn-lt"/>
                  </a:rPr>
                  <a:t>isincentivise recycling </a:t>
                </a:r>
              </a:p>
            </p:txBody>
          </p:sp>
          <p:sp>
            <p:nvSpPr>
              <p:cNvPr id="61" name="TextBox 60">
                <a:extLst>
                  <a:ext uri="{FF2B5EF4-FFF2-40B4-BE49-F238E27FC236}">
                    <a16:creationId xmlns:a16="http://schemas.microsoft.com/office/drawing/2014/main" id="{ECD822FB-4676-6D99-CFA0-157D4F668BD7}"/>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The 7 largest wind farms in the world | The Eco Experts">
            <a:extLst>
              <a:ext uri="{FF2B5EF4-FFF2-40B4-BE49-F238E27FC236}">
                <a16:creationId xmlns:a16="http://schemas.microsoft.com/office/drawing/2014/main" id="{09E6442A-ECBE-AC38-D781-475C030DB3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519" y="434072"/>
            <a:ext cx="2524802" cy="1684113"/>
          </a:xfrm>
          <a:prstGeom prst="rect">
            <a:avLst/>
          </a:prstGeom>
          <a:ln>
            <a:noFill/>
          </a:ln>
        </p:spPr>
      </p:pic>
      <p:pic>
        <p:nvPicPr>
          <p:cNvPr id="2050" name="Picture 2" descr="Environmental Factor - August 2022: Burning plastic can affect air quality,  public health">
            <a:extLst>
              <a:ext uri="{FF2B5EF4-FFF2-40B4-BE49-F238E27FC236}">
                <a16:creationId xmlns:a16="http://schemas.microsoft.com/office/drawing/2014/main" id="{22A7D72D-9820-80C9-87A4-1A8A7C41D1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4181" y="5472997"/>
            <a:ext cx="2644661" cy="17631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windmills on a green field&#10;&#10;Description automatically generated">
            <a:extLst>
              <a:ext uri="{FF2B5EF4-FFF2-40B4-BE49-F238E27FC236}">
                <a16:creationId xmlns:a16="http://schemas.microsoft.com/office/drawing/2014/main" id="{F3956126-32CC-BD95-DEFC-270F2EB726E4}"/>
              </a:ext>
            </a:extLst>
          </p:cNvPr>
          <p:cNvPicPr>
            <a:picLocks noChangeAspect="1"/>
          </p:cNvPicPr>
          <p:nvPr/>
        </p:nvPicPr>
        <p:blipFill>
          <a:blip r:embed="rId5"/>
          <a:stretch>
            <a:fillRect/>
          </a:stretch>
        </p:blipFill>
        <p:spPr>
          <a:xfrm>
            <a:off x="-4423762" y="571706"/>
            <a:ext cx="3425951" cy="3429000"/>
          </a:xfrm>
          <a:prstGeom prst="rect">
            <a:avLst/>
          </a:prstGeom>
        </p:spPr>
      </p:pic>
      <p:pic>
        <p:nvPicPr>
          <p:cNvPr id="4" name="Picture 3" descr="A wind turbines in a field&#10;&#10;Description automatically generated">
            <a:extLst>
              <a:ext uri="{FF2B5EF4-FFF2-40B4-BE49-F238E27FC236}">
                <a16:creationId xmlns:a16="http://schemas.microsoft.com/office/drawing/2014/main" id="{2FAD6730-B96A-74D4-F240-9E5219AF1F20}"/>
              </a:ext>
            </a:extLst>
          </p:cNvPr>
          <p:cNvPicPr>
            <a:picLocks noChangeAspect="1"/>
          </p:cNvPicPr>
          <p:nvPr/>
        </p:nvPicPr>
        <p:blipFill>
          <a:blip r:embed="rId6"/>
          <a:stretch>
            <a:fillRect/>
          </a:stretch>
        </p:blipFill>
        <p:spPr>
          <a:xfrm>
            <a:off x="7377458" y="462801"/>
            <a:ext cx="3425951" cy="3429000"/>
          </a:xfrm>
          <a:prstGeom prst="rect">
            <a:avLst/>
          </a:prstGeom>
        </p:spPr>
      </p:pic>
      <p:pic>
        <p:nvPicPr>
          <p:cNvPr id="5" name="Picture 4" descr="A box full of garbage on fire&#10;&#10;Description automatically generated">
            <a:extLst>
              <a:ext uri="{FF2B5EF4-FFF2-40B4-BE49-F238E27FC236}">
                <a16:creationId xmlns:a16="http://schemas.microsoft.com/office/drawing/2014/main" id="{F6F09CEA-A97F-4297-68B5-86FA11E5C803}"/>
              </a:ext>
            </a:extLst>
          </p:cNvPr>
          <p:cNvPicPr>
            <a:picLocks noChangeAspect="1"/>
          </p:cNvPicPr>
          <p:nvPr/>
        </p:nvPicPr>
        <p:blipFill>
          <a:blip r:embed="rId7"/>
          <a:stretch>
            <a:fillRect/>
          </a:stretch>
        </p:blipFill>
        <p:spPr>
          <a:xfrm>
            <a:off x="9631032" y="5085881"/>
            <a:ext cx="3425951" cy="3429000"/>
          </a:xfrm>
          <a:prstGeom prst="rect">
            <a:avLst/>
          </a:prstGeom>
        </p:spPr>
      </p:pic>
      <p:pic>
        <p:nvPicPr>
          <p:cNvPr id="7" name="Picture 6" descr="A building with solar panels and trees&#10;&#10;Description automatically generated">
            <a:extLst>
              <a:ext uri="{FF2B5EF4-FFF2-40B4-BE49-F238E27FC236}">
                <a16:creationId xmlns:a16="http://schemas.microsoft.com/office/drawing/2014/main" id="{49025D23-F4D6-D143-0768-020B7A503046}"/>
              </a:ext>
            </a:extLst>
          </p:cNvPr>
          <p:cNvPicPr>
            <a:picLocks noChangeAspect="1"/>
          </p:cNvPicPr>
          <p:nvPr/>
        </p:nvPicPr>
        <p:blipFill>
          <a:blip r:embed="rId8"/>
          <a:stretch>
            <a:fillRect/>
          </a:stretch>
        </p:blipFill>
        <p:spPr>
          <a:xfrm>
            <a:off x="-3421041" y="5944169"/>
            <a:ext cx="3427863" cy="3429000"/>
          </a:xfrm>
          <a:prstGeom prst="rect">
            <a:avLst/>
          </a:prstGeom>
        </p:spPr>
      </p:pic>
    </p:spTree>
    <p:extLst>
      <p:ext uri="{BB962C8B-B14F-4D97-AF65-F5344CB8AC3E}">
        <p14:creationId xmlns:p14="http://schemas.microsoft.com/office/powerpoint/2010/main" val="15784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EDA9-D182-80C4-19DA-E5D782E6D63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158CFBA4-FC0D-3A46-3CE0-FCA783CBD259}"/>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04356F2-A1A3-D0CC-1D95-5F2E7756EB50}"/>
                </a:ext>
              </a:extLst>
            </p:cNvPr>
            <p:cNvGrpSpPr/>
            <p:nvPr/>
          </p:nvGrpSpPr>
          <p:grpSpPr>
            <a:xfrm>
              <a:off x="3721093" y="84012"/>
              <a:ext cx="3127136" cy="4698272"/>
              <a:chOff x="3721093" y="84012"/>
              <a:chExt cx="3127136" cy="4698272"/>
            </a:xfrm>
          </p:grpSpPr>
          <p:sp>
            <p:nvSpPr>
              <p:cNvPr id="19" name="TextBox 18">
                <a:extLst>
                  <a:ext uri="{FF2B5EF4-FFF2-40B4-BE49-F238E27FC236}">
                    <a16:creationId xmlns:a16="http://schemas.microsoft.com/office/drawing/2014/main" id="{5267292B-443C-C738-EA83-17D79BFF17CF}"/>
                  </a:ext>
                </a:extLst>
              </p:cNvPr>
              <p:cNvSpPr txBox="1"/>
              <p:nvPr/>
            </p:nvSpPr>
            <p:spPr>
              <a:xfrm>
                <a:off x="3721093" y="84012"/>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6E62AF-3834-E777-559D-8454AD0AC8A8}"/>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latin typeface="Calibri"/>
                    <a:cs typeface="Calibri"/>
                  </a:rPr>
                  <a:t>To reduce costs, the operator has been dumping waste products illegally. However, these are near to a local spring causing the local water source to become polluted. </a:t>
                </a:r>
                <a:endParaRPr lang="en-GB" sz="1000"/>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latin typeface="Calibri"/>
                    <a:cs typeface="Calibri"/>
                  </a:rPr>
                  <a:t>Unfortunately, you didn’t carry out the required seismic tests and you have been mining within an old fault – this has cause minor earthquakes to occur. Pay 1 coin to deal with the disruption.</a:t>
                </a:r>
              </a:p>
              <a:p>
                <a:endParaRPr lang="en-GB" sz="1050" b="1">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Mine has been built but it's proving more difficult that expected to extract quality coal.</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mine is working well and running extra shifts which has greatly reduced local unemployment. Receive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The mine has been built and the coal found is of the highest quality. The has increased the prosperity of town meaning money can be spent to improve the local schools and hospitals.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ECB42423-F7E9-5D19-0BEF-18034213A43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B473BFEC-494C-C3E3-0DB0-1A4B5E6BC77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dirty="0"/>
                  <a:t>OPEN A COAL MINE</a:t>
                </a:r>
              </a:p>
            </p:txBody>
          </p:sp>
          <p:sp>
            <p:nvSpPr>
              <p:cNvPr id="17" name="TextBox 16">
                <a:extLst>
                  <a:ext uri="{FF2B5EF4-FFF2-40B4-BE49-F238E27FC236}">
                    <a16:creationId xmlns:a16="http://schemas.microsoft.com/office/drawing/2014/main" id="{1F152199-D944-B53F-7CE2-6EA18548B010}"/>
                  </a:ext>
                </a:extLst>
              </p:cNvPr>
              <p:cNvSpPr txBox="1"/>
              <p:nvPr/>
            </p:nvSpPr>
            <p:spPr>
              <a:xfrm>
                <a:off x="154788" y="2167733"/>
                <a:ext cx="3127135" cy="1938992"/>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Coal has been discovered underground near the town and the Council will grant a licence for extraction.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1.Provide long-term employment for the area</a:t>
                </a:r>
              </a:p>
              <a:p>
                <a:r>
                  <a:rPr lang="en-GB" sz="1000" dirty="0">
                    <a:solidFill>
                      <a:srgbClr val="000000"/>
                    </a:solidFill>
                    <a:latin typeface="Calibri" panose="020F0502020204030204" pitchFamily="34" charset="0"/>
                    <a:cs typeface="Calibri" panose="020F0502020204030204" pitchFamily="34" charset="0"/>
                  </a:rPr>
                  <a:t>2.Colliery brass band</a:t>
                </a:r>
              </a:p>
              <a:p>
                <a:r>
                  <a:rPr lang="en-GB" sz="1000" dirty="0">
                    <a:solidFill>
                      <a:srgbClr val="000000"/>
                    </a:solidFill>
                    <a:latin typeface="Calibri" panose="020F0502020204030204" pitchFamily="34" charset="0"/>
                    <a:cs typeface="Calibri" panose="020F0502020204030204" pitchFamily="34" charset="0"/>
                  </a:rPr>
                  <a:t>3.Bring money into the town</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1.Increased traffic from lorries collecting coal</a:t>
                </a:r>
              </a:p>
              <a:p>
                <a:r>
                  <a:rPr lang="en-GB" sz="1000" dirty="0">
                    <a:solidFill>
                      <a:srgbClr val="000000"/>
                    </a:solidFill>
                    <a:latin typeface="Calibri" panose="020F0502020204030204" pitchFamily="34" charset="0"/>
                    <a:cs typeface="Calibri" panose="020F0502020204030204" pitchFamily="34" charset="0"/>
                  </a:rPr>
                  <a:t>2.Siesmic damage to drilling / mining</a:t>
                </a:r>
              </a:p>
              <a:p>
                <a:r>
                  <a:rPr lang="en-GB" sz="1000" dirty="0">
                    <a:solidFill>
                      <a:srgbClr val="000000"/>
                    </a:solidFill>
                    <a:latin typeface="Calibri" panose="020F0502020204030204" pitchFamily="34" charset="0"/>
                    <a:cs typeface="Calibri" panose="020F0502020204030204" pitchFamily="34" charset="0"/>
                  </a:rPr>
                  <a:t>3.Disposal of waste mining products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2457ACF-478F-880B-123A-52524D34E20C}"/>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59EE2D1-4A94-DACC-B09A-784B195B53F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E3D78DA-2525-A67E-D1C1-887664007A90}"/>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EBA6BCD-2EF8-D73A-2B04-E6AD1C9F515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7FC64966-78A7-2BDA-A9B3-2624E1AD25CA}"/>
                </a:ext>
              </a:extLst>
            </p:cNvPr>
            <p:cNvGrpSpPr/>
            <p:nvPr/>
          </p:nvGrpSpPr>
          <p:grpSpPr>
            <a:xfrm>
              <a:off x="3721093" y="110907"/>
              <a:ext cx="3127136" cy="4025046"/>
              <a:chOff x="3721093" y="110907"/>
              <a:chExt cx="3127136" cy="4025046"/>
            </a:xfrm>
          </p:grpSpPr>
          <p:sp>
            <p:nvSpPr>
              <p:cNvPr id="63" name="TextBox 62">
                <a:extLst>
                  <a:ext uri="{FF2B5EF4-FFF2-40B4-BE49-F238E27FC236}">
                    <a16:creationId xmlns:a16="http://schemas.microsoft.com/office/drawing/2014/main" id="{300E47FA-9D73-C5FF-635C-F0991E76FC2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C48A79E-8D0D-7FF0-4F34-49A80B6DF2ED}"/>
                  </a:ext>
                </a:extLst>
              </p:cNvPr>
              <p:cNvSpPr txBox="1"/>
              <p:nvPr/>
            </p:nvSpPr>
            <p:spPr>
              <a:xfrm>
                <a:off x="3721095" y="504190"/>
                <a:ext cx="3127134" cy="3631763"/>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cs typeface="Calibri"/>
                  </a:rPr>
                  <a:t>1.Chaos and resignation</a:t>
                </a:r>
              </a:p>
              <a:p>
                <a:r>
                  <a:rPr lang="en-GB" sz="1000" dirty="0">
                    <a:solidFill>
                      <a:srgbClr val="000000"/>
                    </a:solidFill>
                    <a:latin typeface="Calibri"/>
                    <a:cs typeface="Calibri"/>
                  </a:rPr>
                  <a:t>The project is a disaster! The contractor massively over-runs and then goes bankrupt. People demand a new Mayor and the project costs 2 coins to address.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2.Just chaos</a:t>
                </a:r>
              </a:p>
              <a:p>
                <a:r>
                  <a:rPr lang="en-GB" sz="1000" dirty="0">
                    <a:solidFill>
                      <a:srgbClr val="000000"/>
                    </a:solidFill>
                    <a:latin typeface="Calibri"/>
                    <a:cs typeface="Calibri"/>
                  </a:rPr>
                  <a:t>The project over-runs and requires 1 coin as additional costs</a:t>
                </a:r>
              </a:p>
              <a:p>
                <a:endParaRPr lang="en-GB" sz="100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3 &amp; 4.OK</a:t>
                </a:r>
              </a:p>
              <a:p>
                <a:r>
                  <a:rPr lang="en-GB" sz="1000" dirty="0">
                    <a:solidFill>
                      <a:srgbClr val="000000"/>
                    </a:solidFill>
                    <a:latin typeface="Calibri"/>
                    <a:cs typeface="Calibri"/>
                  </a:rPr>
                  <a:t>The out-of-town shopping centre is attracting people from outside the town, but the locals have boycotted it.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5.Good</a:t>
                </a:r>
              </a:p>
              <a:p>
                <a:r>
                  <a:rPr lang="en-GB" sz="1000" dirty="0">
                    <a:solidFill>
                      <a:srgbClr val="000000"/>
                    </a:solidFill>
                    <a:latin typeface="Calibri"/>
                    <a:cs typeface="Calibri"/>
                  </a:rPr>
                  <a:t>The project is well-received and is providing employment for many people in the town, receive 1 coin as a bonus.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6.Great</a:t>
                </a:r>
              </a:p>
              <a:p>
                <a:r>
                  <a:rPr lang="en-GB" sz="1000" dirty="0">
                    <a:solidFill>
                      <a:srgbClr val="000000"/>
                    </a:solidFill>
                    <a:latin typeface="Calibri"/>
                    <a:cs typeface="Calibri"/>
                  </a:rPr>
                  <a:t>The shopping centre has been a success and has helped increase investment in the area – unemployment is at an all time low.</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Receive 2 coins as a bonus.</a:t>
                </a:r>
                <a:endParaRPr lang="en-GB" sz="1000" dirty="0">
                  <a:latin typeface="Calibri"/>
                  <a:cs typeface="Calibri"/>
                </a:endParaRPr>
              </a:p>
            </p:txBody>
          </p:sp>
        </p:grpSp>
        <p:grpSp>
          <p:nvGrpSpPr>
            <p:cNvPr id="56" name="Group 55">
              <a:extLst>
                <a:ext uri="{FF2B5EF4-FFF2-40B4-BE49-F238E27FC236}">
                  <a16:creationId xmlns:a16="http://schemas.microsoft.com/office/drawing/2014/main" id="{B60ACBC0-6B2F-1F94-78D0-69DD7AF04314}"/>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6DB72EDF-4E57-FAFE-26FC-13FBC9B28EE0}"/>
                  </a:ext>
                </a:extLst>
              </p:cNvPr>
              <p:cNvSpPr txBox="1"/>
              <p:nvPr/>
            </p:nvSpPr>
            <p:spPr>
              <a:xfrm>
                <a:off x="154788" y="81461"/>
                <a:ext cx="3127134" cy="553998"/>
              </a:xfrm>
              <a:prstGeom prst="rect">
                <a:avLst/>
              </a:prstGeom>
              <a:solidFill>
                <a:schemeClr val="bg1"/>
              </a:solidFill>
              <a:ln>
                <a:noFill/>
              </a:ln>
            </p:spPr>
            <p:txBody>
              <a:bodyPr wrap="square" rtlCol="0">
                <a:spAutoFit/>
              </a:bodyPr>
              <a:lstStyle/>
              <a:p>
                <a:pPr algn="ctr"/>
                <a:r>
                  <a:rPr lang="en-GB" sz="1500" b="1" dirty="0"/>
                  <a:t>OUT-OF-TOWN SHOPPING CENTRE</a:t>
                </a:r>
              </a:p>
            </p:txBody>
          </p:sp>
          <p:sp>
            <p:nvSpPr>
              <p:cNvPr id="60" name="TextBox 59">
                <a:extLst>
                  <a:ext uri="{FF2B5EF4-FFF2-40B4-BE49-F238E27FC236}">
                    <a16:creationId xmlns:a16="http://schemas.microsoft.com/office/drawing/2014/main" id="{0EB59C1B-1BC7-A754-5317-B7046FD69E04}"/>
                  </a:ext>
                </a:extLst>
              </p:cNvPr>
              <p:cNvSpPr txBox="1"/>
              <p:nvPr/>
            </p:nvSpPr>
            <p:spPr>
              <a:xfrm>
                <a:off x="154788" y="213187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planning application has been submitted for an out-of-town shopping centre called Meadow Cross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a:t>
                </a:r>
                <a:endParaRPr lang="en-GB" sz="1000" b="1"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1.Provide long term employment for the area</a:t>
                </a:r>
                <a:endParaRPr lang="en-GB" dirty="0">
                  <a:solidFill>
                    <a:srgbClr val="000000"/>
                  </a:solidFill>
                  <a:latin typeface="Calibri"/>
                  <a:cs typeface="Calibri"/>
                </a:endParaRPr>
              </a:p>
              <a:p>
                <a:r>
                  <a:rPr lang="en-GB" sz="1000" dirty="0">
                    <a:latin typeface="Calibri"/>
                    <a:cs typeface="Calibri"/>
                  </a:rPr>
                  <a:t>2.Attract visitors to the town </a:t>
                </a:r>
              </a:p>
              <a:p>
                <a:r>
                  <a:rPr lang="en-GB" sz="1000" dirty="0">
                    <a:solidFill>
                      <a:srgbClr val="000000"/>
                    </a:solidFill>
                    <a:latin typeface="Calibri"/>
                    <a:cs typeface="Calibri"/>
                  </a:rPr>
                  <a:t>3.Increase investment in the local area</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1.Reduced footfall in the town centre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2.Less money invested in local shops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3.The site chosen is a meadow popular with locals</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56199D66-7DB9-088A-86B6-87BBFA5F0B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3" descr="Coal Face to Fireplace 5: Winding – CultureNL Museums">
            <a:extLst>
              <a:ext uri="{FF2B5EF4-FFF2-40B4-BE49-F238E27FC236}">
                <a16:creationId xmlns:a16="http://schemas.microsoft.com/office/drawing/2014/main" id="{894E6F18-0536-48A9-CB64-630F455E02C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3297" y="442774"/>
            <a:ext cx="2028054" cy="15567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4" name="Picture 2" descr="Bluewater Shopping Centre">
            <a:extLst>
              <a:ext uri="{FF2B5EF4-FFF2-40B4-BE49-F238E27FC236}">
                <a16:creationId xmlns:a16="http://schemas.microsoft.com/office/drawing/2014/main" id="{56E00B36-32D9-8A47-0AB8-CE0802F8BC3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2944" y="5659006"/>
            <a:ext cx="2240175" cy="14934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men working in a tunnel&#10;&#10;Description automatically generated">
            <a:extLst>
              <a:ext uri="{FF2B5EF4-FFF2-40B4-BE49-F238E27FC236}">
                <a16:creationId xmlns:a16="http://schemas.microsoft.com/office/drawing/2014/main" id="{77CCB178-D9E4-7868-814B-B6EC08A68786}"/>
              </a:ext>
            </a:extLst>
          </p:cNvPr>
          <p:cNvPicPr>
            <a:picLocks noChangeAspect="1"/>
          </p:cNvPicPr>
          <p:nvPr/>
        </p:nvPicPr>
        <p:blipFill>
          <a:blip r:embed="rId5"/>
          <a:stretch>
            <a:fillRect/>
          </a:stretch>
        </p:blipFill>
        <p:spPr>
          <a:xfrm>
            <a:off x="-3571400" y="91771"/>
            <a:ext cx="3425951" cy="3429000"/>
          </a:xfrm>
          <a:prstGeom prst="rect">
            <a:avLst/>
          </a:prstGeom>
        </p:spPr>
      </p:pic>
      <p:pic>
        <p:nvPicPr>
          <p:cNvPr id="4" name="Picture 3" descr="A group of people in hard hats and helmets&#10;&#10;Description automatically generated">
            <a:extLst>
              <a:ext uri="{FF2B5EF4-FFF2-40B4-BE49-F238E27FC236}">
                <a16:creationId xmlns:a16="http://schemas.microsoft.com/office/drawing/2014/main" id="{F15ACBF9-943A-3E4A-1EC7-668306340386}"/>
              </a:ext>
            </a:extLst>
          </p:cNvPr>
          <p:cNvPicPr>
            <a:picLocks noChangeAspect="1"/>
          </p:cNvPicPr>
          <p:nvPr/>
        </p:nvPicPr>
        <p:blipFill>
          <a:blip r:embed="rId6"/>
          <a:stretch>
            <a:fillRect/>
          </a:stretch>
        </p:blipFill>
        <p:spPr>
          <a:xfrm>
            <a:off x="7194137" y="87902"/>
            <a:ext cx="3425951" cy="3429000"/>
          </a:xfrm>
          <a:prstGeom prst="rect">
            <a:avLst/>
          </a:prstGeom>
        </p:spPr>
      </p:pic>
      <p:pic>
        <p:nvPicPr>
          <p:cNvPr id="5" name="Picture 4" descr="A group of men in hard hats and helmets working in a mine&#10;&#10;Description automatically generated">
            <a:extLst>
              <a:ext uri="{FF2B5EF4-FFF2-40B4-BE49-F238E27FC236}">
                <a16:creationId xmlns:a16="http://schemas.microsoft.com/office/drawing/2014/main" id="{53A94A84-DF88-3DB2-FAF0-83B196B389EF}"/>
              </a:ext>
            </a:extLst>
          </p:cNvPr>
          <p:cNvPicPr>
            <a:picLocks noChangeAspect="1"/>
          </p:cNvPicPr>
          <p:nvPr/>
        </p:nvPicPr>
        <p:blipFill>
          <a:blip r:embed="rId7"/>
          <a:stretch>
            <a:fillRect/>
          </a:stretch>
        </p:blipFill>
        <p:spPr>
          <a:xfrm>
            <a:off x="-7878911" y="1082828"/>
            <a:ext cx="3425951" cy="3429000"/>
          </a:xfrm>
          <a:prstGeom prst="rect">
            <a:avLst/>
          </a:prstGeom>
        </p:spPr>
      </p:pic>
      <p:pic>
        <p:nvPicPr>
          <p:cNvPr id="6" name="Picture 5" descr="A large mall with many people walking&#10;&#10;Description automatically generated">
            <a:extLst>
              <a:ext uri="{FF2B5EF4-FFF2-40B4-BE49-F238E27FC236}">
                <a16:creationId xmlns:a16="http://schemas.microsoft.com/office/drawing/2014/main" id="{DB426517-2F91-F3FA-CAD7-DF5875EFD136}"/>
              </a:ext>
            </a:extLst>
          </p:cNvPr>
          <p:cNvPicPr>
            <a:picLocks noChangeAspect="1"/>
          </p:cNvPicPr>
          <p:nvPr/>
        </p:nvPicPr>
        <p:blipFill>
          <a:blip r:embed="rId8"/>
          <a:stretch>
            <a:fillRect/>
          </a:stretch>
        </p:blipFill>
        <p:spPr>
          <a:xfrm>
            <a:off x="-3960372" y="6374679"/>
            <a:ext cx="3425951" cy="3429000"/>
          </a:xfrm>
          <a:prstGeom prst="rect">
            <a:avLst/>
          </a:prstGeom>
        </p:spPr>
      </p:pic>
    </p:spTree>
    <p:extLst>
      <p:ext uri="{BB962C8B-B14F-4D97-AF65-F5344CB8AC3E}">
        <p14:creationId xmlns:p14="http://schemas.microsoft.com/office/powerpoint/2010/main" val="297032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76CE-1E1C-A048-FB61-8B38C7B59F90}"/>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FFEC164-2641-F52D-DBEB-85B9113BF60E}"/>
              </a:ext>
            </a:extLst>
          </p:cNvPr>
          <p:cNvGrpSpPr/>
          <p:nvPr/>
        </p:nvGrpSpPr>
        <p:grpSpPr>
          <a:xfrm>
            <a:off x="149464" y="81461"/>
            <a:ext cx="6698765" cy="4750614"/>
            <a:chOff x="149464" y="81461"/>
            <a:chExt cx="6698765" cy="4750614"/>
          </a:xfrm>
        </p:grpSpPr>
        <p:grpSp>
          <p:nvGrpSpPr>
            <p:cNvPr id="51" name="Group 50">
              <a:extLst>
                <a:ext uri="{FF2B5EF4-FFF2-40B4-BE49-F238E27FC236}">
                  <a16:creationId xmlns:a16="http://schemas.microsoft.com/office/drawing/2014/main" id="{640F9283-839E-A28D-AA23-6EDDCE854D60}"/>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8531E8ED-7BEC-73D2-A0CB-F8BECAD8E4B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085279A-1796-3D6F-958C-84D63E8EA8AA}"/>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ea typeface="Calibri"/>
                    <a:cs typeface="Calibri"/>
                  </a:rPr>
                  <a:t>1.Chaos and resignation</a:t>
                </a:r>
              </a:p>
              <a:p>
                <a:r>
                  <a:rPr lang="en-GB" sz="1000" dirty="0">
                    <a:solidFill>
                      <a:srgbClr val="000000"/>
                    </a:solidFill>
                    <a:latin typeface="Calibri"/>
                    <a:ea typeface="Calibri"/>
                    <a:cs typeface="Calibri"/>
                  </a:rPr>
                  <a:t>During redevelopment, there is a massive storm and within the town many local businesses are flooded. People demand a new Mayor. Clean up costs 2 coins.</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2.Just chaos</a:t>
                </a:r>
              </a:p>
              <a:p>
                <a:r>
                  <a:rPr lang="en-GB" sz="1000" dirty="0">
                    <a:solidFill>
                      <a:srgbClr val="000000"/>
                    </a:solidFill>
                    <a:latin typeface="Calibri"/>
                    <a:ea typeface="Calibri"/>
                    <a:cs typeface="Calibri"/>
                  </a:rPr>
                  <a:t>The project overruns resulting in a subcontractor firm going into receivership. It costs 1 coin to hire a new contractor in order to complete the work.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3 &amp; 4.OK</a:t>
                </a:r>
              </a:p>
              <a:p>
                <a:r>
                  <a:rPr lang="en-GB" sz="1000" dirty="0">
                    <a:solidFill>
                      <a:srgbClr val="000000"/>
                    </a:solidFill>
                    <a:latin typeface="Calibri"/>
                    <a:ea typeface="Calibri"/>
                    <a:cs typeface="Calibri"/>
                  </a:rPr>
                  <a:t>The town centre is successfully rewilded. There have been no real benefits or negatives from the project.</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5.Good</a:t>
                </a:r>
              </a:p>
              <a:p>
                <a:r>
                  <a:rPr lang="en-GB" sz="1000" dirty="0">
                    <a:solidFill>
                      <a:srgbClr val="000000"/>
                    </a:solidFill>
                    <a:latin typeface="Calibri"/>
                    <a:ea typeface="Calibri"/>
                    <a:cs typeface="Calibri"/>
                  </a:rPr>
                  <a:t>The town centre is successfully rewilded with people have commented on how much nicer the area is and local traders reporting increased revenues. Receive 1 coin.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6.Great</a:t>
                </a:r>
              </a:p>
              <a:p>
                <a:r>
                  <a:rPr lang="en-GB" sz="1000" dirty="0">
                    <a:solidFill>
                      <a:srgbClr val="000000"/>
                    </a:solidFill>
                    <a:ea typeface="+mn-lt"/>
                    <a:cs typeface="+mn-lt"/>
                  </a:rPr>
                  <a:t>The redevelopment was a great success:  business and biodiversity are booming, with many more people coming to town to spend time and money. There was a heavy rainfall event and the town didn’t. flood.  Receive 2 coins.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00" dirty="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EF2392C5-1D02-560C-869B-60CAC6793C44}"/>
                </a:ext>
              </a:extLst>
            </p:cNvPr>
            <p:cNvGrpSpPr/>
            <p:nvPr/>
          </p:nvGrpSpPr>
          <p:grpSpPr>
            <a:xfrm>
              <a:off x="149464" y="81461"/>
              <a:ext cx="3132458" cy="4750614"/>
              <a:chOff x="149464" y="81461"/>
              <a:chExt cx="3132458" cy="4750614"/>
            </a:xfrm>
          </p:grpSpPr>
          <p:sp>
            <p:nvSpPr>
              <p:cNvPr id="15" name="TextBox 14">
                <a:extLst>
                  <a:ext uri="{FF2B5EF4-FFF2-40B4-BE49-F238E27FC236}">
                    <a16:creationId xmlns:a16="http://schemas.microsoft.com/office/drawing/2014/main" id="{54984E61-FFB1-EE36-51FE-047D4D47B102}"/>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RE-WILD TOWN CENTRE</a:t>
                </a:r>
              </a:p>
            </p:txBody>
          </p:sp>
          <p:sp>
            <p:nvSpPr>
              <p:cNvPr id="17" name="TextBox 16">
                <a:extLst>
                  <a:ext uri="{FF2B5EF4-FFF2-40B4-BE49-F238E27FC236}">
                    <a16:creationId xmlns:a16="http://schemas.microsoft.com/office/drawing/2014/main" id="{98A297D1-7E4A-FD5F-FC67-4AD73E993BB1}"/>
                  </a:ext>
                </a:extLst>
              </p:cNvPr>
              <p:cNvSpPr txBox="1"/>
              <p:nvPr/>
            </p:nvSpPr>
            <p:spPr>
              <a:xfrm>
                <a:off x="149464" y="1962059"/>
                <a:ext cx="3127135" cy="2870016"/>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To make the town centre a nicer place to be, much the 70s concrete jungle will be replaced and re-planted. The old culverts will be redeveloped so the natural river runs through the town</a:t>
                </a:r>
              </a:p>
              <a:p>
                <a:endParaRPr lang="en-GB" sz="1000" dirty="0">
                  <a:latin typeface="Calibri"/>
                  <a:cs typeface="Calibri"/>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1.Make being in the town centre a positive experience</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ea typeface="Calibri"/>
                    <a:cs typeface="Calibri"/>
                  </a:rPr>
                  <a:t>2.Increased biodiversity and infiltration. </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ea typeface="Calibri"/>
                    <a:cs typeface="Calibri"/>
                  </a:rPr>
                  <a:t>3.Increase footfall and discretionary spending </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5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latin typeface="Calibri"/>
                    <a:ea typeface="Calibri"/>
                    <a:cs typeface="Calibri"/>
                  </a:rPr>
                  <a:t>1.Open river may flood.</a:t>
                </a:r>
              </a:p>
              <a:p>
                <a:r>
                  <a:rPr lang="en-GB" sz="1000" dirty="0">
                    <a:solidFill>
                      <a:srgbClr val="000000"/>
                    </a:solidFill>
                    <a:latin typeface="Calibri"/>
                    <a:ea typeface="Calibri"/>
                    <a:cs typeface="Calibri"/>
                  </a:rPr>
                  <a:t>2.Major disruption during development</a:t>
                </a:r>
              </a:p>
              <a:p>
                <a:r>
                  <a:rPr lang="en-GB" sz="1000" dirty="0">
                    <a:solidFill>
                      <a:srgbClr val="000000"/>
                    </a:solidFill>
                    <a:latin typeface="Calibri"/>
                    <a:ea typeface="Calibri"/>
                    <a:cs typeface="Calibri"/>
                  </a:rPr>
                  <a:t>3.May attract the wrong kind of visitors / open to vandalism</a:t>
                </a:r>
              </a:p>
              <a:p>
                <a:pPr marL="228600" indent="-228600">
                  <a:buAutoNum type="arabicPeriod"/>
                </a:pPr>
                <a:endParaRPr lang="en-GB" sz="1000" dirty="0">
                  <a:solidFill>
                    <a:srgbClr val="000000"/>
                  </a:solidFill>
                  <a:latin typeface="Calibri"/>
                  <a:ea typeface="Calibri"/>
                  <a:cs typeface="Calibri"/>
                </a:endParaRPr>
              </a:p>
              <a:p>
                <a:pPr marL="228600" indent="-228600">
                  <a:buAutoNum type="arabicPeriod"/>
                </a:pPr>
                <a:endParaRPr lang="en-GB" sz="1000" dirty="0">
                  <a:solidFill>
                    <a:srgbClr val="000000"/>
                  </a:solidFill>
                  <a:latin typeface="Calibri"/>
                  <a:ea typeface="Calibri"/>
                  <a:cs typeface="Calibri"/>
                </a:endParaRPr>
              </a:p>
              <a:p>
                <a:endParaRPr lang="en-GB" sz="1000" dirty="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620ED3D4-0B7C-2CE9-2B68-15674A2874D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7961A79-308A-9CD7-BA64-35BCE4500523}"/>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10B1120-D70E-F7EB-CF0A-8BA59ADB2FB7}"/>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79E52AC5-4CCC-F451-49C0-BACB981BDA66}"/>
              </a:ext>
            </a:extLst>
          </p:cNvPr>
          <p:cNvGrpSpPr/>
          <p:nvPr/>
        </p:nvGrpSpPr>
        <p:grpSpPr>
          <a:xfrm>
            <a:off x="149465" y="5080281"/>
            <a:ext cx="6693441" cy="4801444"/>
            <a:chOff x="154788" y="11909"/>
            <a:chExt cx="6693441" cy="4801444"/>
          </a:xfrm>
        </p:grpSpPr>
        <p:grpSp>
          <p:nvGrpSpPr>
            <p:cNvPr id="55" name="Group 54">
              <a:extLst>
                <a:ext uri="{FF2B5EF4-FFF2-40B4-BE49-F238E27FC236}">
                  <a16:creationId xmlns:a16="http://schemas.microsoft.com/office/drawing/2014/main" id="{CF31F627-C01A-4B70-8475-E0F4E58F1131}"/>
                </a:ext>
              </a:extLst>
            </p:cNvPr>
            <p:cNvGrpSpPr/>
            <p:nvPr/>
          </p:nvGrpSpPr>
          <p:grpSpPr>
            <a:xfrm>
              <a:off x="3721093" y="11909"/>
              <a:ext cx="3127136" cy="3847046"/>
              <a:chOff x="3721093" y="11909"/>
              <a:chExt cx="3127136" cy="3847046"/>
            </a:xfrm>
          </p:grpSpPr>
          <p:sp>
            <p:nvSpPr>
              <p:cNvPr id="63" name="TextBox 62">
                <a:extLst>
                  <a:ext uri="{FF2B5EF4-FFF2-40B4-BE49-F238E27FC236}">
                    <a16:creationId xmlns:a16="http://schemas.microsoft.com/office/drawing/2014/main" id="{0691D08A-A547-8723-DAA1-79076885B340}"/>
                  </a:ext>
                </a:extLst>
              </p:cNvPr>
              <p:cNvSpPr txBox="1"/>
              <p:nvPr/>
            </p:nvSpPr>
            <p:spPr>
              <a:xfrm>
                <a:off x="3721093" y="1190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4F9D633-9192-ABB4-56C0-CD2DE06F9E3C}"/>
                  </a:ext>
                </a:extLst>
              </p:cNvPr>
              <p:cNvSpPr txBox="1"/>
              <p:nvPr/>
            </p:nvSpPr>
            <p:spPr>
              <a:xfrm>
                <a:off x="3721095" y="504190"/>
                <a:ext cx="3127134" cy="3354765"/>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contractor massively over-runs and then goes bankrupt. 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as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cs typeface="Calibri"/>
                  </a:rPr>
                  <a:t>The project completes on time and is warmly received.</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attracts the attention of outside technology companies, creating new job opportunities for the local population.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You manged to create a totally new and innovative digital infrastructure! Receive 2 coins as a bonus.</a:t>
                </a:r>
                <a:endParaRPr lang="en-GB" sz="1000">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96C944F9-6CF9-7187-85C2-BB7D041BE0B3}"/>
                </a:ext>
              </a:extLst>
            </p:cNvPr>
            <p:cNvGrpSpPr/>
            <p:nvPr/>
          </p:nvGrpSpPr>
          <p:grpSpPr>
            <a:xfrm>
              <a:off x="154788" y="11909"/>
              <a:ext cx="3136151" cy="4801444"/>
              <a:chOff x="154788" y="11909"/>
              <a:chExt cx="3136151" cy="4801444"/>
            </a:xfrm>
          </p:grpSpPr>
          <p:sp>
            <p:nvSpPr>
              <p:cNvPr id="58" name="TextBox 57">
                <a:extLst>
                  <a:ext uri="{FF2B5EF4-FFF2-40B4-BE49-F238E27FC236}">
                    <a16:creationId xmlns:a16="http://schemas.microsoft.com/office/drawing/2014/main" id="{1B3E388A-8DB1-9C52-720F-6CC698AD0428}"/>
                  </a:ext>
                </a:extLst>
              </p:cNvPr>
              <p:cNvSpPr txBox="1"/>
              <p:nvPr/>
            </p:nvSpPr>
            <p:spPr>
              <a:xfrm>
                <a:off x="163805" y="11909"/>
                <a:ext cx="3127134" cy="323165"/>
              </a:xfrm>
              <a:prstGeom prst="rect">
                <a:avLst/>
              </a:prstGeom>
              <a:solidFill>
                <a:schemeClr val="bg1"/>
              </a:solidFill>
              <a:ln>
                <a:noFill/>
              </a:ln>
            </p:spPr>
            <p:txBody>
              <a:bodyPr wrap="square" rtlCol="0">
                <a:spAutoFit/>
              </a:bodyPr>
              <a:lstStyle/>
              <a:p>
                <a:pPr algn="ctr"/>
                <a:r>
                  <a:rPr lang="en-GB" sz="1500" b="1"/>
                  <a:t>CREATE A DIGITAL QUARTER</a:t>
                </a:r>
              </a:p>
            </p:txBody>
          </p:sp>
          <p:sp>
            <p:nvSpPr>
              <p:cNvPr id="60" name="TextBox 59">
                <a:extLst>
                  <a:ext uri="{FF2B5EF4-FFF2-40B4-BE49-F238E27FC236}">
                    <a16:creationId xmlns:a16="http://schemas.microsoft.com/office/drawing/2014/main" id="{A99B6165-7DA7-B99D-CA1F-03F8FA7288D0}"/>
                  </a:ext>
                </a:extLst>
              </p:cNvPr>
              <p:cNvSpPr txBox="1"/>
              <p:nvPr/>
            </p:nvSpPr>
            <p:spPr>
              <a:xfrm>
                <a:off x="154788" y="2167733"/>
                <a:ext cx="3127135" cy="194668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The Council will zone an area of the town for digital technology companies to develop hi-tech start-ups.</a:t>
                </a:r>
              </a:p>
              <a:p>
                <a:pPr algn="ct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1.Create new digital companies</a:t>
                </a:r>
              </a:p>
              <a:p>
                <a:r>
                  <a:rPr lang="en-GB" sz="1000" dirty="0">
                    <a:solidFill>
                      <a:srgbClr val="000000"/>
                    </a:solidFill>
                    <a:latin typeface="Calibri"/>
                    <a:cs typeface="Calibri"/>
                  </a:rPr>
                  <a:t>2.Attract technologists and entrepreneurs to the town.</a:t>
                </a:r>
              </a:p>
              <a:p>
                <a:r>
                  <a:rPr lang="en-GB" sz="1000" dirty="0">
                    <a:solidFill>
                      <a:srgbClr val="000000"/>
                    </a:solidFill>
                    <a:latin typeface="Calibri"/>
                    <a:cs typeface="Calibri"/>
                  </a:rPr>
                  <a:t>3.Create a new digital infrastructure</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1.Creation of a digital ghetto isolating ‘normal’ people</a:t>
                </a:r>
              </a:p>
              <a:p>
                <a:r>
                  <a:rPr lang="en-GB" sz="1000" dirty="0">
                    <a:solidFill>
                      <a:srgbClr val="000000"/>
                    </a:solidFill>
                    <a:latin typeface="Calibri"/>
                    <a:cs typeface="Calibri"/>
                  </a:rPr>
                  <a:t>2.Substaintial electricity requirements for servers</a:t>
                </a:r>
              </a:p>
              <a:p>
                <a:r>
                  <a:rPr lang="en-GB" sz="1000" dirty="0">
                    <a:solidFill>
                      <a:srgbClr val="000000"/>
                    </a:solidFill>
                    <a:latin typeface="Calibri"/>
                    <a:cs typeface="Calibri"/>
                  </a:rPr>
                  <a:t>3.Over-dependence on digital as a business</a:t>
                </a:r>
              </a:p>
            </p:txBody>
          </p:sp>
          <p:sp>
            <p:nvSpPr>
              <p:cNvPr id="61" name="TextBox 60">
                <a:extLst>
                  <a:ext uri="{FF2B5EF4-FFF2-40B4-BE49-F238E27FC236}">
                    <a16:creationId xmlns:a16="http://schemas.microsoft.com/office/drawing/2014/main" id="{B6955FA6-84D3-B3E0-D691-024984C6A37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Explore Solihull Town Centre - Visit Solihull">
            <a:extLst>
              <a:ext uri="{FF2B5EF4-FFF2-40B4-BE49-F238E27FC236}">
                <a16:creationId xmlns:a16="http://schemas.microsoft.com/office/drawing/2014/main" id="{D856F4E7-5E10-9CAB-1B32-96DABCAFD1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655" y="480312"/>
            <a:ext cx="2625242" cy="1406061"/>
          </a:xfrm>
          <a:prstGeom prst="rect">
            <a:avLst/>
          </a:prstGeom>
          <a:ln>
            <a:noFill/>
          </a:ln>
        </p:spPr>
      </p:pic>
      <p:pic>
        <p:nvPicPr>
          <p:cNvPr id="4" name="Picture 3">
            <a:extLst>
              <a:ext uri="{FF2B5EF4-FFF2-40B4-BE49-F238E27FC236}">
                <a16:creationId xmlns:a16="http://schemas.microsoft.com/office/drawing/2014/main" id="{FD5EA6D5-9D53-93AA-17A7-994B88D386C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63413" y="5442425"/>
            <a:ext cx="3127501" cy="1754701"/>
          </a:xfrm>
          <a:prstGeom prst="rect">
            <a:avLst/>
          </a:prstGeom>
        </p:spPr>
      </p:pic>
      <p:pic>
        <p:nvPicPr>
          <p:cNvPr id="2" name="Picture 1" descr="A large group of people walking on a street with flowers and trees&#10;&#10;Description automatically generated">
            <a:extLst>
              <a:ext uri="{FF2B5EF4-FFF2-40B4-BE49-F238E27FC236}">
                <a16:creationId xmlns:a16="http://schemas.microsoft.com/office/drawing/2014/main" id="{BC87BDE9-5B20-5A5B-53C9-C220C2D24D41}"/>
              </a:ext>
            </a:extLst>
          </p:cNvPr>
          <p:cNvPicPr>
            <a:picLocks noChangeAspect="1"/>
          </p:cNvPicPr>
          <p:nvPr/>
        </p:nvPicPr>
        <p:blipFill>
          <a:blip r:embed="rId5"/>
          <a:stretch>
            <a:fillRect/>
          </a:stretch>
        </p:blipFill>
        <p:spPr>
          <a:xfrm>
            <a:off x="-4263811" y="379385"/>
            <a:ext cx="3425951" cy="3429000"/>
          </a:xfrm>
          <a:prstGeom prst="rect">
            <a:avLst/>
          </a:prstGeom>
        </p:spPr>
      </p:pic>
      <p:pic>
        <p:nvPicPr>
          <p:cNvPr id="5" name="Picture 4" descr="A large group of people in a park&#10;&#10;Description automatically generated">
            <a:extLst>
              <a:ext uri="{FF2B5EF4-FFF2-40B4-BE49-F238E27FC236}">
                <a16:creationId xmlns:a16="http://schemas.microsoft.com/office/drawing/2014/main" id="{8829CEA1-807B-E1B2-9899-50025C6B5784}"/>
              </a:ext>
            </a:extLst>
          </p:cNvPr>
          <p:cNvPicPr>
            <a:picLocks noChangeAspect="1"/>
          </p:cNvPicPr>
          <p:nvPr/>
        </p:nvPicPr>
        <p:blipFill>
          <a:blip r:embed="rId6"/>
          <a:stretch>
            <a:fillRect/>
          </a:stretch>
        </p:blipFill>
        <p:spPr>
          <a:xfrm>
            <a:off x="7175768" y="1255858"/>
            <a:ext cx="3425951" cy="3429000"/>
          </a:xfrm>
          <a:prstGeom prst="rect">
            <a:avLst/>
          </a:prstGeom>
        </p:spPr>
      </p:pic>
      <p:pic>
        <p:nvPicPr>
          <p:cNvPr id="6" name="Picture 5">
            <a:extLst>
              <a:ext uri="{FF2B5EF4-FFF2-40B4-BE49-F238E27FC236}">
                <a16:creationId xmlns:a16="http://schemas.microsoft.com/office/drawing/2014/main" id="{534CB3A4-A0FC-6D49-5CFA-1F11C4447F2A}"/>
              </a:ext>
            </a:extLst>
          </p:cNvPr>
          <p:cNvPicPr>
            <a:picLocks noChangeAspect="1"/>
          </p:cNvPicPr>
          <p:nvPr/>
        </p:nvPicPr>
        <p:blipFill>
          <a:blip r:embed="rId7"/>
          <a:stretch>
            <a:fillRect/>
          </a:stretch>
        </p:blipFill>
        <p:spPr>
          <a:xfrm>
            <a:off x="-4260137" y="5659397"/>
            <a:ext cx="3425951" cy="3429000"/>
          </a:xfrm>
          <a:prstGeom prst="rect">
            <a:avLst/>
          </a:prstGeom>
        </p:spPr>
      </p:pic>
    </p:spTree>
    <p:extLst>
      <p:ext uri="{BB962C8B-B14F-4D97-AF65-F5344CB8AC3E}">
        <p14:creationId xmlns:p14="http://schemas.microsoft.com/office/powerpoint/2010/main" val="2325998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12a5d77-fb98-4eee-af32-1334d8f04a53}" enabled="0" method="" siteId="{912a5d77-fb98-4eee-af32-1334d8f04a53}" removed="1"/>
</clbl:labelList>
</file>

<file path=docProps/app.xml><?xml version="1.0" encoding="utf-8"?>
<Properties xmlns="http://schemas.openxmlformats.org/officeDocument/2006/extended-properties" xmlns:vt="http://schemas.openxmlformats.org/officeDocument/2006/docPropsVTypes">
  <Template>Office Theme</Template>
  <TotalTime>684</TotalTime>
  <Words>13394</Words>
  <Application>Microsoft Macintosh PowerPoint</Application>
  <PresentationFormat>A4 Paper (210x297 mm)</PresentationFormat>
  <Paragraphs>1670</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Gareth Lewis</dc:creator>
  <cp:lastModifiedBy>Gareth Lewis</cp:lastModifiedBy>
  <cp:revision>357</cp:revision>
  <cp:lastPrinted>2025-01-05T11:30:02Z</cp:lastPrinted>
  <dcterms:created xsi:type="dcterms:W3CDTF">2024-11-18T10:38:22Z</dcterms:created>
  <dcterms:modified xsi:type="dcterms:W3CDTF">2025-01-05T16:13:20Z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7c33bae-76e0-44b3-baa3-351f99b93dbd_Enabled">
    <vt:lpwstr>true</vt:lpwstr>
  </property>
  <property fmtid="{D5CDD505-2E9C-101B-9397-08002B2CF9AE}" pid="3" name="MSIP_Label_57c33bae-76e0-44b3-baa3-351f99b93dbd_SetDate">
    <vt:lpwstr>2024-11-18T13:57:42Z</vt:lpwstr>
  </property>
  <property fmtid="{D5CDD505-2E9C-101B-9397-08002B2CF9AE}" pid="4" name="MSIP_Label_57c33bae-76e0-44b3-baa3-351f99b93dbd_Method">
    <vt:lpwstr>Standard</vt:lpwstr>
  </property>
  <property fmtid="{D5CDD505-2E9C-101B-9397-08002B2CF9AE}" pid="5" name="MSIP_Label_57c33bae-76e0-44b3-baa3-351f99b93dbd_Name">
    <vt:lpwstr>Restricted</vt:lpwstr>
  </property>
  <property fmtid="{D5CDD505-2E9C-101B-9397-08002B2CF9AE}" pid="6" name="MSIP_Label_57c33bae-76e0-44b3-baa3-351f99b93dbd_SiteId">
    <vt:lpwstr>550beeb3-6a3d-4646-a111-f89d0177792e</vt:lpwstr>
  </property>
  <property fmtid="{D5CDD505-2E9C-101B-9397-08002B2CF9AE}" pid="7" name="MSIP_Label_57c33bae-76e0-44b3-baa3-351f99b93dbd_ActionId">
    <vt:lpwstr>88da237d-29ce-455e-9f33-58b6e3d503bb</vt:lpwstr>
  </property>
  <property fmtid="{D5CDD505-2E9C-101B-9397-08002B2CF9AE}" pid="8" name="MSIP_Label_57c33bae-76e0-44b3-baa3-351f99b93db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